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62" r:id="rId2"/>
    <p:sldId id="284" r:id="rId3"/>
    <p:sldId id="263" r:id="rId4"/>
    <p:sldId id="276" r:id="rId5"/>
    <p:sldId id="264" r:id="rId6"/>
    <p:sldId id="265" r:id="rId7"/>
    <p:sldId id="266" r:id="rId8"/>
    <p:sldId id="267" r:id="rId9"/>
    <p:sldId id="285" r:id="rId10"/>
    <p:sldId id="268" r:id="rId11"/>
    <p:sldId id="273" r:id="rId12"/>
    <p:sldId id="274" r:id="rId13"/>
    <p:sldId id="269" r:id="rId14"/>
    <p:sldId id="275" r:id="rId15"/>
    <p:sldId id="277" r:id="rId16"/>
    <p:sldId id="278" r:id="rId17"/>
    <p:sldId id="270" r:id="rId18"/>
    <p:sldId id="279" r:id="rId19"/>
    <p:sldId id="271" r:id="rId20"/>
    <p:sldId id="280" r:id="rId21"/>
    <p:sldId id="281" r:id="rId22"/>
    <p:sldId id="282" r:id="rId23"/>
    <p:sldId id="272" r:id="rId24"/>
    <p:sldId id="344" r:id="rId25"/>
    <p:sldId id="259" r:id="rId26"/>
    <p:sldId id="287" r:id="rId27"/>
    <p:sldId id="320" r:id="rId28"/>
    <p:sldId id="321" r:id="rId29"/>
    <p:sldId id="299" r:id="rId30"/>
    <p:sldId id="288" r:id="rId31"/>
    <p:sldId id="322" r:id="rId32"/>
    <p:sldId id="300" r:id="rId33"/>
    <p:sldId id="326" r:id="rId34"/>
    <p:sldId id="327" r:id="rId35"/>
    <p:sldId id="330" r:id="rId36"/>
    <p:sldId id="331" r:id="rId37"/>
    <p:sldId id="332" r:id="rId38"/>
    <p:sldId id="324" r:id="rId39"/>
    <p:sldId id="325" r:id="rId40"/>
    <p:sldId id="303" r:id="rId41"/>
    <p:sldId id="301" r:id="rId42"/>
    <p:sldId id="304" r:id="rId43"/>
    <p:sldId id="305" r:id="rId44"/>
    <p:sldId id="308" r:id="rId45"/>
    <p:sldId id="309" r:id="rId46"/>
    <p:sldId id="310" r:id="rId47"/>
    <p:sldId id="306" r:id="rId48"/>
    <p:sldId id="302" r:id="rId49"/>
    <p:sldId id="333" r:id="rId50"/>
    <p:sldId id="296" r:id="rId51"/>
    <p:sldId id="334" r:id="rId52"/>
    <p:sldId id="297" r:id="rId53"/>
    <p:sldId id="298" r:id="rId54"/>
    <p:sldId id="289" r:id="rId55"/>
    <p:sldId id="335" r:id="rId56"/>
    <p:sldId id="323" r:id="rId57"/>
    <p:sldId id="338" r:id="rId58"/>
    <p:sldId id="290" r:id="rId59"/>
    <p:sldId id="291" r:id="rId60"/>
    <p:sldId id="318" r:id="rId61"/>
    <p:sldId id="293" r:id="rId62"/>
    <p:sldId id="292" r:id="rId63"/>
    <p:sldId id="294" r:id="rId64"/>
    <p:sldId id="317" r:id="rId65"/>
    <p:sldId id="339" r:id="rId66"/>
    <p:sldId id="337" r:id="rId67"/>
    <p:sldId id="340" r:id="rId68"/>
    <p:sldId id="341" r:id="rId69"/>
    <p:sldId id="342" r:id="rId70"/>
    <p:sldId id="336" r:id="rId71"/>
    <p:sldId id="319" r:id="rId72"/>
    <p:sldId id="343" r:id="rId73"/>
    <p:sldId id="368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96" r:id="rId96"/>
    <p:sldId id="370" r:id="rId97"/>
    <p:sldId id="371" r:id="rId98"/>
    <p:sldId id="372" r:id="rId99"/>
    <p:sldId id="373" r:id="rId100"/>
    <p:sldId id="374" r:id="rId101"/>
    <p:sldId id="375" r:id="rId102"/>
    <p:sldId id="376" r:id="rId103"/>
    <p:sldId id="377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5" r:id="rId112"/>
    <p:sldId id="386" r:id="rId113"/>
    <p:sldId id="387" r:id="rId114"/>
    <p:sldId id="286" r:id="rId115"/>
    <p:sldId id="388" r:id="rId116"/>
    <p:sldId id="389" r:id="rId117"/>
    <p:sldId id="390" r:id="rId118"/>
    <p:sldId id="391" r:id="rId119"/>
    <p:sldId id="392" r:id="rId120"/>
    <p:sldId id="393" r:id="rId121"/>
    <p:sldId id="394" r:id="rId122"/>
    <p:sldId id="283" r:id="rId123"/>
    <p:sldId id="295" r:id="rId124"/>
    <p:sldId id="367" r:id="rId125"/>
    <p:sldId id="395" r:id="rId126"/>
    <p:sldId id="397" r:id="rId12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等线"/>
        <a:cs typeface="等线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等线"/>
        <a:cs typeface="等线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等线"/>
        <a:cs typeface="等线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等线"/>
        <a:cs typeface="等线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等线"/>
        <a:cs typeface="等线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等线"/>
        <a:cs typeface="等线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等线"/>
        <a:cs typeface="等线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等线"/>
        <a:cs typeface="等线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等线"/>
        <a:cs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 autoAdjust="0"/>
    <p:restoredTop sz="79000" autoAdjust="0"/>
  </p:normalViewPr>
  <p:slideViewPr>
    <p:cSldViewPr snapToGrid="0">
      <p:cViewPr varScale="1">
        <p:scale>
          <a:sx n="60" d="100"/>
          <a:sy n="60" d="100"/>
        </p:scale>
        <p:origin x="-160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A39016-6136-47CD-9CBC-7431527C2A10}" type="datetimeFigureOut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38EEF89-1FAA-4944-8D1A-6141F8E913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1E93B0-F0BE-401C-8EB3-4D216062CF59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AEA073-C8FC-4144-8C6F-A88BCC490F8A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43484C-0E2C-4A64-B86B-7257028E8D13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CF76FE-6FAB-46BB-AB28-C11A7A8B2548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1041534-7716-4D58-83CD-4652A5F6B464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82220E-87DA-476C-B822-8B8F44CD4407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5174E6-F634-48FD-AC9C-CAEC57115F03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562DCE-FCF9-4662-8DAC-75DC5A050F7D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6ACCA9-4D6F-474C-9F40-48421BBF0EE6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A39637-A435-419D-BA71-4C0B652EFC1E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95C826-1893-4179-B988-409FA0DE2E71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5D06D9-F103-4534-942B-9C58D64E0500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421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75DBD1-F4B4-4D94-9FAA-ACB8FA2584FA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A2B718-1F6C-4263-8218-0EAF8ED8364F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179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40F2C6-B5FD-4AC2-8018-84B1168D1E6A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E5ECF7-2324-4523-8622-A5F794B0A83E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39F4E0-2664-496E-985A-9041A1744E36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39E086-4BB9-4999-A515-425A92E78891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711360-6D7F-4895-BF3A-58EB0F364EE3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2F70BE-F0CF-44C8-BAD1-BB5692BEF79F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0A8CE5-85FB-4788-AD30-B0504B59705F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8B28AE-C956-4F3B-8D6E-882271589E8D}" type="slidenum">
              <a:rPr lang="zh-CN" altLang="en-US">
                <a:cs typeface="等线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zh-CN">
              <a:cs typeface="等线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B033C-04D2-4461-94FB-2622A2856F77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CFE74-2A7B-43DB-A5C8-4106C9DFD9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07F45-C029-4443-B912-771CF7FB39C4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8AC39-7E05-4750-8A0E-2436660F9C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7708C-159A-47BC-A050-56FC3E5E30C0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42D68-0C4C-42AE-8EC8-CC965F1354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92A01-DA4F-430B-8F30-DBCC747A4A17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5688E-7400-4C3F-AC9E-49D2743793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45DF3-0B93-43B6-9F4B-369DF6DA08E0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C4852-8B7C-4F40-B077-36CC6C62B2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6431C8-17ED-4199-B951-3CA1389C544B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1876D-34C9-49A0-AD49-CA46B6D4F5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5BFD2-FDE3-4BAC-9352-A361B1D4A415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C87EF-931E-479D-AF0F-4707B3160A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B75716-59A0-460F-A826-16B1FFD36575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C22AE-A26F-43A1-87FC-EDB0A829CD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ED320-68ED-4CA5-829F-E0DAABDF4AC7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66F0D-C5AF-47C9-A9F9-AC97A52582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D40D3-EB70-4B3B-81B2-A25424E0B022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E72BE-5DCB-4609-8698-19C6F95751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66D75-0B64-4707-BA25-98E858318C31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BCB03-8C55-45EB-AC7B-1112E51B14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1"/>
          <p:cNvSpPr/>
          <p:nvPr userDrawn="1"/>
        </p:nvSpPr>
        <p:spPr>
          <a:xfrm>
            <a:off x="6672263" y="3654425"/>
            <a:ext cx="2471737" cy="29987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265" dirty="0">
              <a:latin typeface="+mn-lt"/>
              <a:ea typeface="+mn-ea"/>
              <a:cs typeface="+mn-cs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118B01B-1AA9-4530-88AE-A6EA1A838C3F}" type="datetime1">
              <a:rPr lang="zh-CN" altLang="en-US"/>
              <a:pPr>
                <a:defRPr/>
              </a:pPr>
              <a:t>2020/3/3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0A824B3-FEF1-4B7D-874B-93B1A904B1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6" name="object 22"/>
          <p:cNvSpPr/>
          <p:nvPr userDrawn="1"/>
        </p:nvSpPr>
        <p:spPr>
          <a:xfrm>
            <a:off x="0" y="6496050"/>
            <a:ext cx="9144000" cy="361950"/>
          </a:xfrm>
          <a:custGeom>
            <a:avLst/>
            <a:gdLst/>
            <a:ahLst/>
            <a:cxnLst/>
            <a:rect l="l" t="t" r="r" b="b"/>
            <a:pathLst>
              <a:path w="13004800" h="514350">
                <a:moveTo>
                  <a:pt x="13004800" y="514080"/>
                </a:moveTo>
                <a:lnTo>
                  <a:pt x="13004800" y="0"/>
                </a:lnTo>
                <a:lnTo>
                  <a:pt x="0" y="0"/>
                </a:lnTo>
                <a:lnTo>
                  <a:pt x="0" y="514080"/>
                </a:lnTo>
                <a:lnTo>
                  <a:pt x="13004800" y="514080"/>
                </a:lnTo>
                <a:close/>
              </a:path>
            </a:pathLst>
          </a:custGeom>
          <a:solidFill>
            <a:srgbClr val="921100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265" dirty="0">
              <a:latin typeface="+mn-lt"/>
              <a:ea typeface="+mn-ea"/>
              <a:cs typeface="+mn-cs"/>
            </a:endParaRPr>
          </a:p>
        </p:txBody>
      </p:sp>
      <p:pic>
        <p:nvPicPr>
          <p:cNvPr id="1033" name="图片 29"/>
          <p:cNvPicPr>
            <a:picLocks noChangeAspect="1"/>
          </p:cNvPicPr>
          <p:nvPr userDrawn="1"/>
        </p:nvPicPr>
        <p:blipFill>
          <a:blip r:embed="rId14"/>
          <a:srcRect t="19374" b="20349"/>
          <a:stretch>
            <a:fillRect/>
          </a:stretch>
        </p:blipFill>
        <p:spPr bwMode="auto">
          <a:xfrm>
            <a:off x="7277100" y="273050"/>
            <a:ext cx="164782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等线 Light"/>
          <a:cs typeface="等线 Ligh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等线 Light"/>
          <a:cs typeface="等线 Ligh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等线 Light"/>
          <a:cs typeface="等线 Ligh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等线 Light"/>
          <a:cs typeface="等线 Ligh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emf"/><Relationship Id="rId4" Type="http://schemas.openxmlformats.org/officeDocument/2006/relationships/image" Target="../media/image171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emf"/><Relationship Id="rId4" Type="http://schemas.openxmlformats.org/officeDocument/2006/relationships/image" Target="../media/image196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6550" y="2740025"/>
            <a:ext cx="7507288" cy="4068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265" dirty="0">
              <a:latin typeface="+mn-lt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651000"/>
            <a:ext cx="9144000" cy="3556000"/>
          </a:xfrm>
          <a:custGeom>
            <a:avLst/>
            <a:gdLst/>
            <a:ahLst/>
            <a:cxnLst/>
            <a:rect l="l" t="t" r="r" b="b"/>
            <a:pathLst>
              <a:path w="13004800" h="5059045">
                <a:moveTo>
                  <a:pt x="0" y="5058917"/>
                </a:moveTo>
                <a:lnTo>
                  <a:pt x="13004800" y="5058917"/>
                </a:lnTo>
                <a:lnTo>
                  <a:pt x="13004800" y="0"/>
                </a:lnTo>
                <a:lnTo>
                  <a:pt x="0" y="0"/>
                </a:lnTo>
                <a:lnTo>
                  <a:pt x="0" y="5058917"/>
                </a:lnTo>
                <a:close/>
              </a:path>
            </a:pathLst>
          </a:custGeom>
          <a:solidFill>
            <a:srgbClr val="9A0000">
              <a:alpha val="85096"/>
            </a:srgbClr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265" dirty="0">
              <a:latin typeface="+mn-lt"/>
              <a:ea typeface="+mn-ea"/>
              <a:cs typeface="+mn-cs"/>
            </a:endParaRPr>
          </a:p>
        </p:txBody>
      </p:sp>
      <p:sp>
        <p:nvSpPr>
          <p:cNvPr id="14339" name="object 25"/>
          <p:cNvSpPr>
            <a:spLocks noGrp="1"/>
          </p:cNvSpPr>
          <p:nvPr>
            <p:ph type="title"/>
          </p:nvPr>
        </p:nvSpPr>
        <p:spPr>
          <a:xfrm>
            <a:off x="0" y="2640013"/>
            <a:ext cx="9144000" cy="723900"/>
          </a:xfrm>
        </p:spPr>
        <p:txBody>
          <a:bodyPr lIns="0" tIns="8483" rIns="0" bIns="0">
            <a:spAutoFit/>
          </a:bodyPr>
          <a:lstStyle/>
          <a:p>
            <a:pPr marL="7938" algn="ctr" eaLnBrk="1" hangingPunct="1">
              <a:lnSpc>
                <a:spcPct val="100000"/>
              </a:lnSpc>
              <a:spcBef>
                <a:spcPts val="63"/>
              </a:spcBef>
            </a:pPr>
            <a:r>
              <a:rPr lang="en-US" altLang="zh-CN" sz="4600" b="1" smtClean="0">
                <a:solidFill>
                  <a:schemeClr val="bg1"/>
                </a:solidFill>
                <a:latin typeface="隶书"/>
                <a:ea typeface="隶书"/>
                <a:cs typeface="隶书"/>
              </a:rPr>
              <a:t>Transfer learning</a:t>
            </a:r>
          </a:p>
        </p:txBody>
      </p:sp>
      <p:sp>
        <p:nvSpPr>
          <p:cNvPr id="27" name="矩形 26"/>
          <p:cNvSpPr/>
          <p:nvPr/>
        </p:nvSpPr>
        <p:spPr>
          <a:xfrm>
            <a:off x="104775" y="49213"/>
            <a:ext cx="1741488" cy="649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0" y="6427788"/>
            <a:ext cx="169703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13AD6-A434-41D8-BF36-076C6080A679}" type="slidenum">
              <a:rPr lang="zh-CN" altLang="en-US"/>
              <a:pPr>
                <a:defRPr/>
              </a:pPr>
              <a:t>1</a:t>
            </a:fld>
            <a:endParaRPr lang="zh-CN" altLang="en-US"/>
          </a:p>
        </p:txBody>
      </p:sp>
      <p:sp>
        <p:nvSpPr>
          <p:cNvPr id="14343" name="TextBox 4"/>
          <p:cNvSpPr txBox="1">
            <a:spLocks noChangeArrowheads="1"/>
          </p:cNvSpPr>
          <p:nvPr/>
        </p:nvSpPr>
        <p:spPr bwMode="auto">
          <a:xfrm flipH="1">
            <a:off x="4776788" y="3937000"/>
            <a:ext cx="30575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蔡臣静 </a:t>
            </a:r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1701111432 </a:t>
            </a:r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叉院</a:t>
            </a:r>
            <a:endParaRPr lang="en-US" altLang="zh-CN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王磊     </a:t>
            </a:r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1701111453  </a:t>
            </a:r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叉院</a:t>
            </a:r>
            <a:endParaRPr lang="en-US" altLang="zh-CN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何旭峥 </a:t>
            </a:r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1700010685  </a:t>
            </a:r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数院</a:t>
            </a:r>
            <a:endParaRPr lang="en-US" altLang="zh-CN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王好庆 </a:t>
            </a:r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1901111352  </a:t>
            </a:r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信科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428625" y="476250"/>
            <a:ext cx="3687763" cy="769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Approaches  </a:t>
            </a:r>
            <a:r>
              <a:rPr lang="en-US" altLang="zh-CN" sz="2200" b="1" dirty="0">
                <a:latin typeface="+mn-lt"/>
                <a:ea typeface="+mn-ea"/>
                <a:cs typeface="Times New Roman" panose="02020603050405020304" pitchFamily="18" charset="0"/>
              </a:rPr>
              <a:t>“shallow models”</a:t>
            </a:r>
            <a:endParaRPr lang="en-US" altLang="zh-CN" sz="2200" b="1" dirty="0">
              <a:latin typeface="+mj-lt"/>
              <a:ea typeface="+mn-ea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	</a:t>
            </a:r>
            <a:endParaRPr lang="zh-CN" altLang="en-US" sz="2200" b="1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674" name="TextBox 2"/>
          <p:cNvSpPr txBox="1">
            <a:spLocks noChangeArrowheads="1"/>
          </p:cNvSpPr>
          <p:nvPr/>
        </p:nvSpPr>
        <p:spPr bwMode="auto">
          <a:xfrm>
            <a:off x="903288" y="1060450"/>
            <a:ext cx="69913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Calibri" pitchFamily="34" charset="0"/>
              </a:rPr>
              <a:t>Instance-based methods: </a:t>
            </a:r>
            <a:r>
              <a:rPr lang="en-US" altLang="zh-CN" sz="2000">
                <a:latin typeface="Calibri" pitchFamily="34" charset="0"/>
              </a:rPr>
              <a:t>reusing the source data to help target learning through </a:t>
            </a:r>
            <a:r>
              <a:rPr lang="en-US" altLang="zh-CN" sz="2000" b="1">
                <a:latin typeface="Calibri" pitchFamily="34" charset="0"/>
              </a:rPr>
              <a:t>importance weighting </a:t>
            </a:r>
            <a:endParaRPr lang="zh-CN" altLang="en-US" sz="2000" b="1">
              <a:latin typeface="Calibri" pitchFamily="34" charset="0"/>
            </a:endParaRPr>
          </a:p>
        </p:txBody>
      </p:sp>
      <p:pic>
        <p:nvPicPr>
          <p:cNvPr id="2867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3850" y="1884363"/>
            <a:ext cx="5287963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/>
            </a:extLst>
          </p:cNvPr>
          <p:cNvSpPr txBox="1"/>
          <p:nvPr/>
        </p:nvSpPr>
        <p:spPr>
          <a:xfrm>
            <a:off x="1593850" y="3433763"/>
            <a:ext cx="6515100" cy="12017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  <a:cs typeface="+mn-cs"/>
              </a:rPr>
              <a:t>Weight Estimate: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+mn-lt"/>
                <a:ea typeface="+mn-ea"/>
                <a:cs typeface="+mn-cs"/>
              </a:rPr>
              <a:t>Estimating each probability distribution, 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  <a:cs typeface="+mn-cs"/>
              </a:rPr>
              <a:t>                 Gaussian distribution, KDE, etc.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+mn-lt"/>
                <a:ea typeface="+mn-ea"/>
                <a:cs typeface="+mn-cs"/>
              </a:rPr>
              <a:t>Estimating ratio directly </a:t>
            </a:r>
            <a:endParaRPr lang="zh-CN" alt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8677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5500" y="4635500"/>
            <a:ext cx="29718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438862-3439-4F88-98D5-424B4B679E75}" type="slidenum">
              <a:rPr lang="zh-CN" altLang="en-US"/>
              <a:pPr>
                <a:defRPr/>
              </a:pPr>
              <a:t>10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38263"/>
            <a:ext cx="9144000" cy="5519737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+mn-cs"/>
              </a:rPr>
              <a:t>相同点：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+mn-cs"/>
              </a:rPr>
              <a:t>解决监督数据不足的问题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+mn-cs"/>
              </a:rPr>
              <a:t>不同点：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+mn-cs"/>
              </a:rPr>
              <a:t>元学习侧重于从相似的任务中总结通用的“经验”，以任务为学习单位，一般要求训练任务和新任务服从相同的分布。</a:t>
            </a:r>
            <a:endParaRPr lang="en-US" altLang="zh-CN" sz="24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+mn-cs"/>
              </a:rPr>
              <a:t>迁移学习侧重于源域和目标域之间的知识迁移，以数据样本为学习单位，不限制源域和</a:t>
            </a:r>
            <a:r>
              <a:rPr lang="zh-CN" altLang="en-US" sz="2400">
                <a:latin typeface="Times New Roman" panose="02020603050405020304" pitchFamily="18" charset="0"/>
                <a:ea typeface="仿宋" panose="02010609060101010101" pitchFamily="49" charset="-122"/>
                <a:cs typeface="+mn-cs"/>
              </a:rPr>
              <a:t>目标域的相似性。</a:t>
            </a:r>
            <a:endParaRPr lang="zh-CN" altLang="en-US" sz="24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</p:txBody>
      </p:sp>
      <p:sp>
        <p:nvSpPr>
          <p:cNvPr id="138242" name="TextBox 3"/>
          <p:cNvSpPr txBox="1">
            <a:spLocks noChangeArrowheads="1"/>
          </p:cNvSpPr>
          <p:nvPr/>
        </p:nvSpPr>
        <p:spPr bwMode="auto">
          <a:xfrm>
            <a:off x="0" y="433388"/>
            <a:ext cx="914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Times New Roman" pitchFamily="18" charset="0"/>
                <a:ea typeface="仿宋" pitchFamily="49" charset="-122"/>
              </a:rPr>
              <a:t>元学习与迁移学习比较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1111885"/>
            <a:ext cx="9144000" cy="5746115"/>
          </a:xfrm>
          <a:blipFill>
            <a:blip r:embed="rId2"/>
            <a:stretch>
              <a:fillRect l="-667" t="-1273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sp>
        <p:nvSpPr>
          <p:cNvPr id="139266" name="文本框 1"/>
          <p:cNvSpPr txBox="1">
            <a:spLocks noChangeArrowheads="1"/>
          </p:cNvSpPr>
          <p:nvPr/>
        </p:nvSpPr>
        <p:spPr bwMode="auto">
          <a:xfrm>
            <a:off x="0" y="295275"/>
            <a:ext cx="914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Times New Roman" pitchFamily="18" charset="0"/>
                <a:ea typeface="仿宋" pitchFamily="49" charset="-122"/>
              </a:rPr>
              <a:t>借助元学习进行迁移学习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806450"/>
            <a:ext cx="9144000" cy="6051550"/>
          </a:xfrm>
          <a:blipFill>
            <a:blip r:embed="rId2"/>
            <a:stretch>
              <a:fillRect l="-1000" t="-1410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pic>
        <p:nvPicPr>
          <p:cNvPr id="140290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9263" y="2660650"/>
            <a:ext cx="5705475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291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4863" y="5426075"/>
            <a:ext cx="49942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806450"/>
            <a:ext cx="9144000" cy="6051550"/>
          </a:xfrm>
          <a:blipFill>
            <a:blip r:embed="rId2"/>
            <a:stretch>
              <a:fillRect l="-1000" t="-1410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806450"/>
            <a:ext cx="9144000" cy="6051550"/>
          </a:xfrm>
          <a:blipFill>
            <a:blip r:embed="rId2"/>
            <a:stretch>
              <a:fillRect l="-1000" t="-1712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pic>
        <p:nvPicPr>
          <p:cNvPr id="142338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7713" y="1298575"/>
            <a:ext cx="5068887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39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20900" y="4713288"/>
            <a:ext cx="4902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0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93888" y="3046413"/>
            <a:ext cx="5434012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989815"/>
            <a:ext cx="9144000" cy="5868186"/>
          </a:xfrm>
          <a:blipFill>
            <a:blip r:embed="rId2"/>
            <a:stretch>
              <a:fillRect l="-667" t="-1038" r="-1133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pic>
        <p:nvPicPr>
          <p:cNvPr id="14336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0" y="2598738"/>
            <a:ext cx="56515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63" name="文本框 1"/>
          <p:cNvSpPr txBox="1">
            <a:spLocks noChangeArrowheads="1"/>
          </p:cNvSpPr>
          <p:nvPr/>
        </p:nvSpPr>
        <p:spPr bwMode="auto">
          <a:xfrm>
            <a:off x="0" y="295275"/>
            <a:ext cx="914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Times New Roman" pitchFamily="18" charset="0"/>
                <a:ea typeface="仿宋" pitchFamily="49" charset="-122"/>
              </a:rPr>
              <a:t>借助元学习进行迁移学习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30263"/>
            <a:ext cx="9144000" cy="6027737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+mn-cs"/>
              </a:rPr>
              <a:t>Prototypical networks: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+mn-ea"/>
                <a:sym typeface="+mn-lt"/>
              </a:rPr>
              <a:t>每个类的</a:t>
            </a:r>
            <a:r>
              <a:rPr lang="en-US" altLang="zh-CN" sz="1800" dirty="0">
                <a:latin typeface="Times New Roman" panose="02020603050405020304" pitchFamily="18" charset="0"/>
                <a:ea typeface="仿宋" panose="02010609060101010101" pitchFamily="49" charset="-122"/>
                <a:cs typeface="+mn-ea"/>
                <a:sym typeface="+mn-lt"/>
              </a:rPr>
              <a:t>p</a:t>
            </a:r>
            <a:r>
              <a:rPr lang="en-US" altLang="zh-CN" sz="1800" dirty="0">
                <a:latin typeface="Times New Roman" panose="02020603050405020304" pitchFamily="18" charset="0"/>
                <a:ea typeface="仿宋" panose="02010609060101010101" pitchFamily="49" charset="-122"/>
                <a:cs typeface="+mn-cs"/>
              </a:rPr>
              <a:t>rototypical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+mn-ea"/>
                <a:sym typeface="+mn-lt"/>
              </a:rPr>
              <a:t>是该类样本的特征向量的均值: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+mn-ea"/>
              <a:sym typeface="+mn-lt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1800" dirty="0">
              <a:latin typeface="Times New Roman" panose="02020603050405020304" pitchFamily="18" charset="0"/>
              <a:ea typeface="仿宋" panose="02010609060101010101" pitchFamily="49" charset="-122"/>
              <a:cs typeface="+mn-ea"/>
              <a:sym typeface="+mn-lt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仿宋" panose="02010609060101010101" pitchFamily="49" charset="-122"/>
                <a:cs typeface="+mn-ea"/>
                <a:sym typeface="+mn-lt"/>
              </a:rPr>
              <a:t>x</a:t>
            </a:r>
            <a:r>
              <a:rPr lang="zh-CN" altLang="en-US" sz="1800" dirty="0">
                <a:latin typeface="Times New Roman" panose="02020603050405020304" pitchFamily="18" charset="0"/>
                <a:ea typeface="仿宋" panose="02010609060101010101" pitchFamily="49" charset="-122"/>
                <a:cs typeface="+mn-ea"/>
                <a:sym typeface="+mn-lt"/>
              </a:rPr>
              <a:t>的类别概率分布</a:t>
            </a:r>
            <a:r>
              <a:rPr lang="en-US" altLang="zh-CN" sz="1800" dirty="0">
                <a:latin typeface="Times New Roman" panose="02020603050405020304" pitchFamily="18" charset="0"/>
                <a:ea typeface="仿宋" panose="02010609060101010101" pitchFamily="49" charset="-122"/>
                <a:cs typeface="+mn-ea"/>
                <a:sym typeface="+mn-lt"/>
              </a:rPr>
              <a:t>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+mn-ea"/>
              <a:sym typeface="+mn-lt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+mn-ea"/>
              <a:sym typeface="+mn-lt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仿宋" panose="02010609060101010101" pitchFamily="49" charset="-122"/>
                <a:cs typeface="+mn-ea"/>
                <a:sym typeface="+mn-lt"/>
              </a:rPr>
              <a:t>For d, we choose Euclidean distance.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Times New Roman" panose="02020603050405020304" pitchFamily="18" charset="0"/>
              <a:ea typeface="仿宋" panose="02010609060101010101" pitchFamily="49" charset="-122"/>
              <a:cs typeface="+mn-cs"/>
            </a:endParaRPr>
          </a:p>
        </p:txBody>
      </p:sp>
      <p:pic>
        <p:nvPicPr>
          <p:cNvPr id="144386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227138"/>
            <a:ext cx="5943600" cy="248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387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5963" y="4260850"/>
            <a:ext cx="2632075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388" name="图片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5434013"/>
            <a:ext cx="4114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806450"/>
            <a:ext cx="9144000" cy="6051550"/>
          </a:xfrm>
          <a:blipFill>
            <a:blip r:embed="rId2"/>
            <a:stretch>
              <a:fillRect l="-1000" t="-1410" r="-667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pic>
        <p:nvPicPr>
          <p:cNvPr id="145410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4913" y="3159125"/>
            <a:ext cx="4194175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1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2538" y="5424488"/>
            <a:ext cx="4098925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806450"/>
            <a:ext cx="9144000" cy="6051550"/>
          </a:xfrm>
          <a:blipFill>
            <a:blip r:embed="rId2"/>
            <a:stretch>
              <a:fillRect l="-1000" t="-1410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pic>
        <p:nvPicPr>
          <p:cNvPr id="14643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8525" y="2493963"/>
            <a:ext cx="4806950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50" y="5141913"/>
            <a:ext cx="5143500" cy="90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806450"/>
            <a:ext cx="9144000" cy="6051550"/>
          </a:xfrm>
          <a:blipFill>
            <a:blip r:embed="rId2"/>
            <a:stretch>
              <a:fillRect l="-667" t="-1208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pic>
        <p:nvPicPr>
          <p:cNvPr id="147458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138" y="3429000"/>
            <a:ext cx="7959725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452438" y="477838"/>
            <a:ext cx="2917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Calibri" pitchFamily="34" charset="0"/>
              </a:rPr>
              <a:t>Instance-based methods: </a:t>
            </a:r>
            <a:endParaRPr lang="zh-CN" altLang="en-US" sz="2000">
              <a:latin typeface="Calibri" pitchFamily="34" charset="0"/>
            </a:endParaRPr>
          </a:p>
        </p:txBody>
      </p:sp>
      <p:sp>
        <p:nvSpPr>
          <p:cNvPr id="30722" name="TextBox 2"/>
          <p:cNvSpPr txBox="1">
            <a:spLocks noChangeArrowheads="1"/>
          </p:cNvSpPr>
          <p:nvPr/>
        </p:nvSpPr>
        <p:spPr bwMode="auto">
          <a:xfrm>
            <a:off x="1184275" y="1055688"/>
            <a:ext cx="21971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Calibri" pitchFamily="34" charset="0"/>
              </a:rPr>
              <a:t>TrAdaBoost[1.4]</a:t>
            </a:r>
            <a:endParaRPr lang="zh-CN" altLang="en-US" sz="2400">
              <a:latin typeface="Calibri" pitchFamily="34" charset="0"/>
            </a:endParaRPr>
          </a:p>
        </p:txBody>
      </p:sp>
      <p:pic>
        <p:nvPicPr>
          <p:cNvPr id="3072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4313" y="877888"/>
            <a:ext cx="3294062" cy="528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extLst>
              <a:ext uri="{FF2B5EF4-FFF2-40B4-BE49-F238E27FC236}"/>
            </a:extLst>
          </p:cNvPr>
          <p:cNvSpPr/>
          <p:nvPr/>
        </p:nvSpPr>
        <p:spPr>
          <a:xfrm>
            <a:off x="892175" y="1911350"/>
            <a:ext cx="1528763" cy="3333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Oval 5">
            <a:extLst>
              <a:ext uri="{FF2B5EF4-FFF2-40B4-BE49-F238E27FC236}"/>
            </a:extLst>
          </p:cNvPr>
          <p:cNvSpPr/>
          <p:nvPr/>
        </p:nvSpPr>
        <p:spPr>
          <a:xfrm>
            <a:off x="1104900" y="2019300"/>
            <a:ext cx="1219200" cy="10620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Target data</a:t>
            </a:r>
            <a:endParaRPr lang="zh-CN" altLang="en-US" dirty="0"/>
          </a:p>
        </p:txBody>
      </p:sp>
      <p:sp>
        <p:nvSpPr>
          <p:cNvPr id="7" name="Oval 6">
            <a:extLst>
              <a:ext uri="{FF2B5EF4-FFF2-40B4-BE49-F238E27FC236}"/>
            </a:extLst>
          </p:cNvPr>
          <p:cNvSpPr/>
          <p:nvPr/>
        </p:nvSpPr>
        <p:spPr>
          <a:xfrm>
            <a:off x="1108075" y="3776663"/>
            <a:ext cx="1217613" cy="10620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Source data</a:t>
            </a:r>
            <a:endParaRPr lang="zh-CN" altLang="en-US" dirty="0"/>
          </a:p>
        </p:txBody>
      </p:sp>
      <p:cxnSp>
        <p:nvCxnSpPr>
          <p:cNvPr id="9" name="Straight Arrow Connector 8">
            <a:extLst>
              <a:ext uri="{FF2B5EF4-FFF2-40B4-BE49-F238E27FC236}"/>
            </a:extLst>
          </p:cNvPr>
          <p:cNvCxnSpPr>
            <a:stCxn id="5" idx="3"/>
          </p:cNvCxnSpPr>
          <p:nvPr/>
        </p:nvCxnSpPr>
        <p:spPr>
          <a:xfrm flipV="1">
            <a:off x="2420938" y="3576638"/>
            <a:ext cx="577850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/>
            </a:extLst>
          </p:cNvPr>
          <p:cNvSpPr/>
          <p:nvPr/>
        </p:nvSpPr>
        <p:spPr>
          <a:xfrm>
            <a:off x="3043238" y="3373438"/>
            <a:ext cx="1196975" cy="400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learner</a:t>
            </a:r>
            <a:endParaRPr lang="zh-CN" altLang="en-US" dirty="0"/>
          </a:p>
        </p:txBody>
      </p:sp>
      <p:cxnSp>
        <p:nvCxnSpPr>
          <p:cNvPr id="12" name="Connector: Elbow 11">
            <a:extLst>
              <a:ext uri="{FF2B5EF4-FFF2-40B4-BE49-F238E27FC236}"/>
            </a:extLst>
          </p:cNvPr>
          <p:cNvCxnSpPr>
            <a:stCxn id="10" idx="0"/>
          </p:cNvCxnSpPr>
          <p:nvPr/>
        </p:nvCxnSpPr>
        <p:spPr>
          <a:xfrm rot="16200000" flipV="1">
            <a:off x="2620169" y="2351882"/>
            <a:ext cx="822325" cy="12207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/>
            </a:extLst>
          </p:cNvPr>
          <p:cNvCxnSpPr>
            <a:stCxn id="10" idx="2"/>
          </p:cNvCxnSpPr>
          <p:nvPr/>
        </p:nvCxnSpPr>
        <p:spPr>
          <a:xfrm rot="5400000">
            <a:off x="2634457" y="3604419"/>
            <a:ext cx="838200" cy="1176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731" name="TextBox 14"/>
          <p:cNvSpPr txBox="1">
            <a:spLocks noChangeArrowheads="1"/>
          </p:cNvSpPr>
          <p:nvPr/>
        </p:nvSpPr>
        <p:spPr bwMode="auto">
          <a:xfrm>
            <a:off x="2579688" y="2195513"/>
            <a:ext cx="10826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AdaBoost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30732" name="TextBox 15"/>
          <p:cNvSpPr txBox="1">
            <a:spLocks noChangeArrowheads="1"/>
          </p:cNvSpPr>
          <p:nvPr/>
        </p:nvSpPr>
        <p:spPr bwMode="auto">
          <a:xfrm>
            <a:off x="2592388" y="4584700"/>
            <a:ext cx="1054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Hedge(</a:t>
            </a:r>
            <a:r>
              <a:rPr lang="el-GR" altLang="zh-CN">
                <a:latin typeface="Calibri" pitchFamily="34" charset="0"/>
              </a:rPr>
              <a:t>β</a:t>
            </a:r>
            <a:r>
              <a:rPr lang="en-US" altLang="zh-CN">
                <a:latin typeface="Calibri" pitchFamily="34" charset="0"/>
              </a:rPr>
              <a:t>)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F7C07D-117D-4A02-93D8-25BF5C2B0CA7}" type="slidenum">
              <a:rPr lang="zh-CN" altLang="en-US"/>
              <a:pPr>
                <a:defRPr/>
              </a:pPr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989815"/>
            <a:ext cx="9144000" cy="5868186"/>
          </a:xfrm>
          <a:blipFill>
            <a:blip r:embed="rId2"/>
            <a:stretch>
              <a:fillRect l="-667" t="-1038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pic>
        <p:nvPicPr>
          <p:cNvPr id="14848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675" y="3308350"/>
            <a:ext cx="7740650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483" name="文本框 1"/>
          <p:cNvSpPr txBox="1">
            <a:spLocks noChangeArrowheads="1"/>
          </p:cNvSpPr>
          <p:nvPr/>
        </p:nvSpPr>
        <p:spPr bwMode="auto">
          <a:xfrm>
            <a:off x="0" y="295275"/>
            <a:ext cx="914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Times New Roman" pitchFamily="18" charset="0"/>
                <a:ea typeface="仿宋" pitchFamily="49" charset="-122"/>
              </a:rPr>
              <a:t>借助元学习进行迁移学习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989815"/>
            <a:ext cx="9144000" cy="5868186"/>
          </a:xfrm>
          <a:blipFill>
            <a:blip r:embed="rId2"/>
            <a:stretch>
              <a:fillRect l="-667" t="-1142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989815"/>
            <a:ext cx="9144000" cy="5868186"/>
          </a:xfrm>
          <a:blipFill>
            <a:blip r:embed="rId2"/>
            <a:stretch>
              <a:fillRect l="-667" t="-1246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pic>
        <p:nvPicPr>
          <p:cNvPr id="150530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3975" y="990600"/>
            <a:ext cx="3956050" cy="102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31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24163" y="3562350"/>
            <a:ext cx="3495675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763571"/>
            <a:ext cx="9144000" cy="6094430"/>
          </a:xfrm>
          <a:blipFill>
            <a:blip r:embed="rId2"/>
            <a:stretch>
              <a:fillRect l="-667" t="-1200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pic>
        <p:nvPicPr>
          <p:cNvPr id="15155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2700" y="2011363"/>
            <a:ext cx="2781300" cy="484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内容占位符 2"/>
          <p:cNvSpPr>
            <a:spLocks noGrp="1"/>
          </p:cNvSpPr>
          <p:nvPr>
            <p:ph idx="1"/>
          </p:nvPr>
        </p:nvSpPr>
        <p:spPr>
          <a:xfrm>
            <a:off x="0" y="763588"/>
            <a:ext cx="9144000" cy="6094412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zh-CN" altLang="en-US" sz="2000" b="1" smtClean="0">
                <a:latin typeface="Times New Roman" pitchFamily="18" charset="0"/>
                <a:ea typeface="仿宋" pitchFamily="49" charset="-122"/>
              </a:rPr>
              <a:t>实验：</a:t>
            </a:r>
            <a:r>
              <a:rPr lang="en-US" altLang="zh-CN" sz="2000" smtClean="0">
                <a:latin typeface="Times New Roman" pitchFamily="18" charset="0"/>
                <a:ea typeface="仿宋" pitchFamily="49" charset="-122"/>
              </a:rPr>
              <a:t>surface normal, depth estimation, room layout, and camera-pose estimation</a:t>
            </a:r>
          </a:p>
        </p:txBody>
      </p:sp>
      <p:pic>
        <p:nvPicPr>
          <p:cNvPr id="15257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663" y="1465263"/>
            <a:ext cx="4121150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79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108325"/>
            <a:ext cx="3638550" cy="127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80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4383088"/>
            <a:ext cx="3638550" cy="20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81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1465263"/>
            <a:ext cx="3638550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989815"/>
            <a:ext cx="9144000" cy="5868186"/>
          </a:xfrm>
          <a:blipFill>
            <a:blip r:embed="rId2"/>
            <a:stretch>
              <a:fillRect l="-667" t="-1038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sp>
        <p:nvSpPr>
          <p:cNvPr id="153602" name="文本框 1"/>
          <p:cNvSpPr txBox="1">
            <a:spLocks noChangeArrowheads="1"/>
          </p:cNvSpPr>
          <p:nvPr/>
        </p:nvSpPr>
        <p:spPr bwMode="auto">
          <a:xfrm>
            <a:off x="0" y="295275"/>
            <a:ext cx="914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Times New Roman" pitchFamily="18" charset="0"/>
                <a:ea typeface="仿宋" pitchFamily="49" charset="-122"/>
              </a:rPr>
              <a:t>借助迁移学习进行元学习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内容占位符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zh-CN" altLang="en-US" sz="2000" b="1" smtClean="0">
                <a:latin typeface="Times New Roman" pitchFamily="18" charset="0"/>
                <a:ea typeface="仿宋" pitchFamily="49" charset="-122"/>
              </a:rPr>
              <a:t>算法：</a:t>
            </a:r>
            <a:endParaRPr lang="en-US" altLang="zh-CN" sz="2000" b="1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endParaRPr lang="en-US" altLang="zh-CN" sz="2000" b="1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endParaRPr lang="en-US" altLang="zh-CN" sz="2000" b="1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endParaRPr lang="en-US" altLang="zh-CN" sz="2000" b="1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endParaRPr lang="en-US" altLang="zh-CN" sz="2000" b="1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endParaRPr lang="en-US" altLang="zh-CN" sz="2000" b="1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zh-CN" altLang="en-US" sz="2000" b="1" smtClean="0">
                <a:latin typeface="Times New Roman" pitchFamily="18" charset="0"/>
                <a:ea typeface="仿宋" pitchFamily="49" charset="-122"/>
              </a:rPr>
              <a:t>实验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：</a:t>
            </a:r>
            <a:endParaRPr lang="en-US" altLang="zh-CN" sz="2000" smtClean="0">
              <a:latin typeface="Times New Roman" pitchFamily="18" charset="0"/>
              <a:ea typeface="仿宋" pitchFamily="49" charset="-122"/>
            </a:endParaRPr>
          </a:p>
        </p:txBody>
      </p:sp>
      <p:pic>
        <p:nvPicPr>
          <p:cNvPr id="154626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663" y="4089400"/>
            <a:ext cx="8194675" cy="208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27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5100" y="990600"/>
            <a:ext cx="3733800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内容占位符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zh-CN" sz="2000" b="1" smtClean="0">
                <a:latin typeface="Times New Roman" pitchFamily="18" charset="0"/>
                <a:ea typeface="仿宋" pitchFamily="49" charset="-122"/>
              </a:rPr>
              <a:t>Sun, Qianru, et al. "Meta-transfer learning for few-shot learning."  CVPR 2019</a:t>
            </a:r>
          </a:p>
          <a:p>
            <a:pPr marL="0" indent="0" eaLnBrk="1" hangingPunct="1">
              <a:buFont typeface="Arial" charset="0"/>
              <a:buNone/>
            </a:pPr>
            <a:endParaRPr lang="en-US" altLang="zh-CN" sz="2000" b="1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zh-CN" altLang="en-US" sz="2000" b="1" smtClean="0">
                <a:latin typeface="Times New Roman" pitchFamily="18" charset="0"/>
                <a:ea typeface="仿宋" pitchFamily="49" charset="-122"/>
              </a:rPr>
              <a:t>元学习的问题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：</a:t>
            </a:r>
            <a:endParaRPr lang="en-US" altLang="zh-CN" sz="2000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zh-CN" altLang="en-US" sz="1800" smtClean="0">
                <a:latin typeface="Times New Roman" pitchFamily="18" charset="0"/>
                <a:ea typeface="仿宋" pitchFamily="49" charset="-122"/>
              </a:rPr>
              <a:t>①需要大量相似的任务；</a:t>
            </a:r>
            <a:endParaRPr lang="en-US" altLang="zh-CN" sz="1800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zh-CN" altLang="en-US" sz="1800" smtClean="0">
                <a:latin typeface="Times New Roman" pitchFamily="18" charset="0"/>
                <a:ea typeface="仿宋" pitchFamily="49" charset="-122"/>
              </a:rPr>
              <a:t>②每个任务被用浅层网络学习（数据量小，防止过拟合）。</a:t>
            </a:r>
            <a:endParaRPr lang="en-US" altLang="zh-CN" sz="1800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endParaRPr lang="en-US" altLang="zh-CN" sz="2000" b="1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zh-CN" altLang="en-US" sz="2000" b="1" smtClean="0">
                <a:latin typeface="Times New Roman" pitchFamily="18" charset="0"/>
                <a:ea typeface="仿宋" pitchFamily="49" charset="-122"/>
              </a:rPr>
              <a:t>动机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：</a:t>
            </a:r>
            <a:endParaRPr lang="en-US" altLang="zh-CN" sz="2000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en-US" altLang="zh-CN" sz="1800" smtClean="0">
                <a:latin typeface="Times New Roman" pitchFamily="18" charset="0"/>
                <a:ea typeface="仿宋" pitchFamily="49" charset="-122"/>
              </a:rPr>
              <a:t>“transfer”</a:t>
            </a:r>
            <a:r>
              <a:rPr lang="zh-CN" altLang="en-US" sz="1800" smtClean="0">
                <a:latin typeface="Times New Roman" pitchFamily="18" charset="0"/>
                <a:ea typeface="仿宋" pitchFamily="49" charset="-122"/>
              </a:rPr>
              <a:t>意味着将利用大量数据训练好的参数经过</a:t>
            </a:r>
            <a:r>
              <a:rPr lang="en-US" altLang="zh-CN" sz="1800" smtClean="0">
                <a:latin typeface="Times New Roman" pitchFamily="18" charset="0"/>
                <a:ea typeface="仿宋" pitchFamily="49" charset="-122"/>
              </a:rPr>
              <a:t>scaling</a:t>
            </a:r>
            <a:r>
              <a:rPr lang="zh-CN" altLang="en-US" sz="1800" smtClean="0">
                <a:latin typeface="Times New Roman" pitchFamily="18" charset="0"/>
                <a:ea typeface="仿宋" pitchFamily="49" charset="-122"/>
              </a:rPr>
              <a:t>和</a:t>
            </a:r>
            <a:r>
              <a:rPr lang="en-US" altLang="zh-CN" sz="1800" smtClean="0">
                <a:latin typeface="Times New Roman" pitchFamily="18" charset="0"/>
                <a:ea typeface="仿宋" pitchFamily="49" charset="-122"/>
              </a:rPr>
              <a:t>shifting</a:t>
            </a:r>
            <a:r>
              <a:rPr lang="zh-CN" altLang="en-US" sz="1800" smtClean="0">
                <a:latin typeface="Times New Roman" pitchFamily="18" charset="0"/>
                <a:ea typeface="仿宋" pitchFamily="49" charset="-122"/>
              </a:rPr>
              <a:t>操作后用于目标任务；</a:t>
            </a:r>
            <a:endParaRPr lang="en-US" altLang="zh-CN" sz="1800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en-US" altLang="zh-CN" sz="1800" smtClean="0">
                <a:latin typeface="Times New Roman" pitchFamily="18" charset="0"/>
                <a:ea typeface="仿宋" pitchFamily="49" charset="-122"/>
              </a:rPr>
              <a:t>“meta”</a:t>
            </a:r>
            <a:r>
              <a:rPr lang="zh-CN" altLang="en-US" sz="1800" smtClean="0">
                <a:latin typeface="Times New Roman" pitchFamily="18" charset="0"/>
                <a:ea typeface="仿宋" pitchFamily="49" charset="-122"/>
              </a:rPr>
              <a:t>意味着这些操作的参数可以通过许多任务总结出来共享给新任务</a:t>
            </a:r>
            <a:endParaRPr lang="en-US" altLang="zh-CN" sz="1800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en-US" altLang="zh-CN" sz="1800" b="1" smtClean="0">
                <a:latin typeface="Times New Roman" pitchFamily="18" charset="0"/>
                <a:ea typeface="仿宋" pitchFamily="49" charset="-122"/>
              </a:rPr>
              <a:t>Idea</a:t>
            </a:r>
            <a:r>
              <a:rPr lang="en-US" altLang="zh-CN" sz="1800" smtClean="0">
                <a:latin typeface="Times New Roman" pitchFamily="18" charset="0"/>
                <a:ea typeface="仿宋" pitchFamily="49" charset="-122"/>
              </a:rPr>
              <a:t>: </a:t>
            </a:r>
            <a:r>
              <a:rPr lang="zh-CN" altLang="en-US" sz="1800" smtClean="0">
                <a:latin typeface="Times New Roman" pitchFamily="18" charset="0"/>
                <a:ea typeface="仿宋" pitchFamily="49" charset="-122"/>
              </a:rPr>
              <a:t>用</a:t>
            </a:r>
            <a:r>
              <a:rPr lang="en-US" altLang="zh-CN" sz="1800" smtClean="0">
                <a:latin typeface="Times New Roman" pitchFamily="18" charset="0"/>
                <a:ea typeface="仿宋" pitchFamily="49" charset="-122"/>
              </a:rPr>
              <a:t>transfer learning</a:t>
            </a:r>
            <a:r>
              <a:rPr lang="zh-CN" altLang="en-US" sz="1800" smtClean="0">
                <a:latin typeface="Times New Roman" pitchFamily="18" charset="0"/>
                <a:ea typeface="仿宋" pitchFamily="49" charset="-122"/>
              </a:rPr>
              <a:t>做初始化减少</a:t>
            </a:r>
            <a:r>
              <a:rPr lang="en-US" altLang="zh-CN" sz="1800" smtClean="0">
                <a:latin typeface="Times New Roman" pitchFamily="18" charset="0"/>
                <a:ea typeface="仿宋" pitchFamily="49" charset="-122"/>
              </a:rPr>
              <a:t>meta learning</a:t>
            </a:r>
            <a:r>
              <a:rPr lang="zh-CN" altLang="en-US" sz="1800" smtClean="0">
                <a:latin typeface="Times New Roman" pitchFamily="18" charset="0"/>
                <a:ea typeface="仿宋" pitchFamily="49" charset="-122"/>
              </a:rPr>
              <a:t>需要的任务数</a:t>
            </a:r>
            <a:endParaRPr lang="en-US" altLang="zh-CN" sz="1800" smtClean="0">
              <a:latin typeface="Times New Roman" pitchFamily="18" charset="0"/>
              <a:ea typeface="仿宋" pitchFamily="49" charset="-122"/>
            </a:endParaRPr>
          </a:p>
        </p:txBody>
      </p:sp>
      <p:sp>
        <p:nvSpPr>
          <p:cNvPr id="155650" name="文本框 1"/>
          <p:cNvSpPr txBox="1">
            <a:spLocks noChangeArrowheads="1"/>
          </p:cNvSpPr>
          <p:nvPr/>
        </p:nvSpPr>
        <p:spPr bwMode="auto">
          <a:xfrm>
            <a:off x="0" y="295275"/>
            <a:ext cx="914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latin typeface="Times New Roman" pitchFamily="18" charset="0"/>
                <a:ea typeface="仿宋" pitchFamily="49" charset="-122"/>
              </a:rPr>
              <a:t>借助迁移学习进行元学习</a:t>
            </a:r>
          </a:p>
        </p:txBody>
      </p:sp>
      <p:pic>
        <p:nvPicPr>
          <p:cNvPr id="155651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4994275"/>
            <a:ext cx="83058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989815"/>
            <a:ext cx="9144000" cy="5868186"/>
          </a:xfrm>
          <a:blipFill>
            <a:blip r:embed="rId2"/>
            <a:stretch>
              <a:fillRect l="-667" t="-1038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989815"/>
            <a:ext cx="9144000" cy="5868186"/>
          </a:xfrm>
          <a:blipFill>
            <a:blip r:embed="rId2"/>
            <a:stretch>
              <a:fillRect l="-667" t="-1038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Box 1"/>
          <p:cNvSpPr txBox="1">
            <a:spLocks noChangeArrowheads="1"/>
          </p:cNvSpPr>
          <p:nvPr/>
        </p:nvSpPr>
        <p:spPr bwMode="auto">
          <a:xfrm>
            <a:off x="525463" y="409575"/>
            <a:ext cx="19288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Calibri" pitchFamily="34" charset="0"/>
              </a:rPr>
              <a:t>TrAdaBoost</a:t>
            </a:r>
            <a:r>
              <a:rPr lang="zh-CN" altLang="en-US" sz="2400">
                <a:latin typeface="Calibri" pitchFamily="34" charset="0"/>
              </a:rPr>
              <a:t>：</a:t>
            </a:r>
          </a:p>
        </p:txBody>
      </p:sp>
      <p:pic>
        <p:nvPicPr>
          <p:cNvPr id="3174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9550" y="955675"/>
            <a:ext cx="5562600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74900" y="3236913"/>
            <a:ext cx="4065588" cy="319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29C04E-D900-4606-95D1-08204CDF5DE1}" type="slidenum">
              <a:rPr lang="zh-CN" altLang="en-US"/>
              <a:pPr>
                <a:defRPr/>
              </a:pPr>
              <a:t>12</a:t>
            </a:fld>
            <a:endParaRPr lang="zh-CN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0" y="989815"/>
            <a:ext cx="9144000" cy="5868186"/>
          </a:xfrm>
          <a:blipFill>
            <a:blip r:embed="rId2"/>
            <a:stretch>
              <a:fillRect l="-667" t="-1038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pic>
        <p:nvPicPr>
          <p:cNvPr id="15872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8838" y="1771650"/>
            <a:ext cx="3205162" cy="474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内容占位符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zh-CN" altLang="en-US" sz="2000" b="1" smtClean="0">
                <a:latin typeface="Times New Roman" pitchFamily="18" charset="0"/>
                <a:ea typeface="仿宋" pitchFamily="49" charset="-122"/>
              </a:rPr>
              <a:t>实验：</a:t>
            </a:r>
            <a:endParaRPr lang="en-US" altLang="zh-CN" sz="2000" b="1" smtClean="0">
              <a:latin typeface="Times New Roman" pitchFamily="18" charset="0"/>
              <a:ea typeface="仿宋" pitchFamily="49" charset="-122"/>
            </a:endParaRPr>
          </a:p>
        </p:txBody>
      </p:sp>
      <p:pic>
        <p:nvPicPr>
          <p:cNvPr id="15974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3625" y="1606550"/>
            <a:ext cx="7016750" cy="134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47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4188" y="3108325"/>
            <a:ext cx="5635625" cy="328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D751CD-51AB-407E-A68A-6DCFA4979056}" type="slidenum">
              <a:rPr lang="zh-CN" altLang="en-US"/>
              <a:pPr>
                <a:defRPr/>
              </a:pPr>
              <a:t>122</a:t>
            </a:fld>
            <a:endParaRPr lang="zh-CN" altLang="en-US"/>
          </a:p>
        </p:txBody>
      </p:sp>
      <p:sp>
        <p:nvSpPr>
          <p:cNvPr id="160770" name="TextBox 3"/>
          <p:cNvSpPr txBox="1">
            <a:spLocks noChangeArrowheads="1"/>
          </p:cNvSpPr>
          <p:nvPr/>
        </p:nvSpPr>
        <p:spPr bwMode="auto">
          <a:xfrm>
            <a:off x="477838" y="958850"/>
            <a:ext cx="8545512" cy="559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Calibri" pitchFamily="34" charset="0"/>
                <a:cs typeface="Times New Roman" pitchFamily="18" charset="0"/>
              </a:rPr>
              <a:t>1.1 Pan, et al. </a:t>
            </a:r>
            <a:r>
              <a:rPr lang="en-US" altLang="zh-CN" sz="1600" i="1">
                <a:latin typeface="Calibri" pitchFamily="34" charset="0"/>
                <a:cs typeface="Times New Roman" pitchFamily="18" charset="0"/>
              </a:rPr>
              <a:t>IEEE Trans. Knowl. Data Eng. </a:t>
            </a:r>
            <a:r>
              <a:rPr lang="en-US" altLang="zh-CN" sz="1600">
                <a:latin typeface="Calibri" pitchFamily="34" charset="0"/>
                <a:cs typeface="Times New Roman" pitchFamily="18" charset="0"/>
              </a:rPr>
              <a:t>22.10 (2010): 1345-1359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libri" pitchFamily="34" charset="0"/>
                <a:cs typeface="Times New Roman" pitchFamily="18" charset="0"/>
              </a:rPr>
              <a:t>1.2 Tan, et al.</a:t>
            </a:r>
            <a:r>
              <a:rPr lang="zh-CN" altLang="en-US" sz="1600">
                <a:latin typeface="Calibri" pitchFamily="34" charset="0"/>
                <a:cs typeface="Times New Roman" pitchFamily="18" charset="0"/>
              </a:rPr>
              <a:t> </a:t>
            </a:r>
            <a:r>
              <a:rPr lang="en-US" altLang="zh-CN" sz="1600" i="1">
                <a:latin typeface="Calibri" pitchFamily="34" charset="0"/>
                <a:cs typeface="Times New Roman" pitchFamily="18" charset="0"/>
              </a:rPr>
              <a:t>ICANN </a:t>
            </a:r>
            <a:r>
              <a:rPr lang="en-US" altLang="zh-CN" sz="1600">
                <a:latin typeface="Calibri" pitchFamily="34" charset="0"/>
                <a:cs typeface="Times New Roman" pitchFamily="18" charset="0"/>
              </a:rPr>
              <a:t>(2018): 270-279.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libri" pitchFamily="34" charset="0"/>
                <a:cs typeface="Times New Roman" pitchFamily="18" charset="0"/>
              </a:rPr>
              <a:t>1.3 Kouw, W. M.; Loog, M. An Introduction to Domain Adaptation and Transfer Learning; 2018.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libri" pitchFamily="34" charset="0"/>
                <a:cs typeface="Times New Roman" pitchFamily="18" charset="0"/>
              </a:rPr>
              <a:t>1.4 Dai, W.; Yang, Q.; Xue, G.-R.; Yu, Y. Boosting for Transfer Learning. In </a:t>
            </a:r>
            <a:r>
              <a:rPr lang="en-US" altLang="zh-CN" sz="1600" i="1">
                <a:latin typeface="Calibri" pitchFamily="34" charset="0"/>
                <a:cs typeface="Times New Roman" pitchFamily="18" charset="0"/>
              </a:rPr>
              <a:t>Proceedings of the 24th international conference on Machine learning</a:t>
            </a:r>
            <a:r>
              <a:rPr lang="en-US" altLang="zh-CN" sz="1600">
                <a:latin typeface="Calibri" pitchFamily="34" charset="0"/>
                <a:cs typeface="Times New Roman" pitchFamily="18" charset="0"/>
              </a:rPr>
              <a:t>; ACM Press: New York, New York, USA, 2007; pp 193–200.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LMRoman10-Regular-Identity-H"/>
                <a:cs typeface="Times New Roman" pitchFamily="18" charset="0"/>
              </a:rPr>
              <a:t>1.5 Pan, S. J., Tsang, I. W., Kwok, J. T., and Yang, Q. (2011). Domain adaptation via transfer component analysis. </a:t>
            </a:r>
            <a:r>
              <a:rPr lang="en-US" altLang="zh-CN" sz="1600" i="1">
                <a:latin typeface="LMRoman10-Italic-Identity-H"/>
                <a:cs typeface="Times New Roman" pitchFamily="18" charset="0"/>
              </a:rPr>
              <a:t>IEEE TNN</a:t>
            </a:r>
            <a:r>
              <a:rPr lang="en-US" altLang="zh-CN" sz="1600">
                <a:latin typeface="LMRoman10-Regular-Identity-H"/>
                <a:cs typeface="Times New Roman" pitchFamily="18" charset="0"/>
              </a:rPr>
              <a:t>, 22(2):199–210.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libri" pitchFamily="34" charset="0"/>
                <a:cs typeface="Times New Roman" pitchFamily="18" charset="0"/>
              </a:rPr>
              <a:t>1.6 Zhao, Z.; Chen, Y.; Liu, J.; Shen, Z.; Liu, M. Cross-People Mobile-Phone Based Activity Recognition. In </a:t>
            </a:r>
            <a:r>
              <a:rPr lang="en-US" altLang="zh-CN" sz="1600" i="1">
                <a:latin typeface="Calibri" pitchFamily="34" charset="0"/>
                <a:cs typeface="Times New Roman" pitchFamily="18" charset="0"/>
              </a:rPr>
              <a:t>IJCAI International Joint Conference on Artificial Intelligence</a:t>
            </a:r>
            <a:r>
              <a:rPr lang="en-US" altLang="zh-CN" sz="1600">
                <a:latin typeface="Calibri" pitchFamily="34" charset="0"/>
                <a:cs typeface="Times New Roman" pitchFamily="18" charset="0"/>
              </a:rPr>
              <a:t>; AAAI Press, 2011; pp 2545–2550.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libri" pitchFamily="34" charset="0"/>
                <a:cs typeface="Times New Roman" pitchFamily="18" charset="0"/>
              </a:rPr>
              <a:t>1.7 Yang, Q., Zhang, Y., Dai, W., &amp; Pan, S. (2020). Model-Based Transfer Learning. In </a:t>
            </a:r>
            <a:r>
              <a:rPr lang="en-US" altLang="zh-CN" sz="1600" i="1">
                <a:latin typeface="Calibri" pitchFamily="34" charset="0"/>
                <a:cs typeface="Times New Roman" pitchFamily="18" charset="0"/>
              </a:rPr>
              <a:t>Transfer Learning</a:t>
            </a:r>
            <a:r>
              <a:rPr lang="en-US" altLang="zh-CN" sz="1600">
                <a:latin typeface="Calibri" pitchFamily="34" charset="0"/>
                <a:cs typeface="Times New Roman" pitchFamily="18" charset="0"/>
              </a:rPr>
              <a:t> (pp. 45-57). Cambridge: Cambridge University Press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libri" pitchFamily="34" charset="0"/>
                <a:cs typeface="Times New Roman" pitchFamily="18" charset="0"/>
              </a:rPr>
              <a:t>1.8 Wang, J.; Feng, W.; Chen, Y.; Huang, M.; Yu, H.; Yu, P. S. Visual Domain Adaptation with Manifold Embedded Distribution Alignment. In </a:t>
            </a:r>
            <a:r>
              <a:rPr lang="en-US" altLang="zh-CN" sz="1600" i="1">
                <a:latin typeface="Calibri" pitchFamily="34" charset="0"/>
                <a:cs typeface="Times New Roman" pitchFamily="18" charset="0"/>
              </a:rPr>
              <a:t>MM 2018 - Proceedings of the 2018 ACM Multimedia Conference</a:t>
            </a:r>
            <a:r>
              <a:rPr lang="en-US" altLang="zh-CN" sz="1600">
                <a:latin typeface="Calibri" pitchFamily="34" charset="0"/>
                <a:cs typeface="Times New Roman" pitchFamily="18" charset="0"/>
              </a:rPr>
              <a:t>; Association for Computing Machinery, Inc: New York, New York, USA, 2018; pp 402–410.</a:t>
            </a:r>
            <a:endParaRPr lang="zh-CN" altLang="en-US" sz="160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60771" name="文本框 4"/>
          <p:cNvSpPr txBox="1">
            <a:spLocks noChangeArrowheads="1"/>
          </p:cNvSpPr>
          <p:nvPr/>
        </p:nvSpPr>
        <p:spPr bwMode="auto">
          <a:xfrm>
            <a:off x="477838" y="496888"/>
            <a:ext cx="1606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Reference</a:t>
            </a:r>
            <a:endParaRPr lang="zh-CN" altLang="en-US" sz="2400">
              <a:cs typeface="Arial" charset="0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1606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Reference</a:t>
            </a:r>
            <a:endParaRPr lang="zh-CN" altLang="en-US" sz="2400">
              <a:cs typeface="Arial" charset="0"/>
            </a:endParaRPr>
          </a:p>
        </p:txBody>
      </p:sp>
      <p:sp>
        <p:nvSpPr>
          <p:cNvPr id="162818" name="矩形 2"/>
          <p:cNvSpPr>
            <a:spLocks noChangeArrowheads="1"/>
          </p:cNvSpPr>
          <p:nvPr/>
        </p:nvSpPr>
        <p:spPr bwMode="auto">
          <a:xfrm>
            <a:off x="477838" y="958850"/>
            <a:ext cx="8248650" cy="567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cs typeface="Arial" charset="0"/>
              </a:rPr>
              <a:t>2.1 Simon Kornblith et al. Do better imagenet models transfer better? </a:t>
            </a:r>
            <a:r>
              <a:rPr lang="en-US" altLang="zh-CN" sz="1600" i="1">
                <a:cs typeface="Arial" charset="0"/>
              </a:rPr>
              <a:t>arXiv preprint arXiv</a:t>
            </a:r>
            <a:r>
              <a:rPr lang="en-US" altLang="zh-CN" sz="1600">
                <a:cs typeface="Arial" charset="0"/>
              </a:rPr>
              <a:t>:1805.08974v3, 2018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cs typeface="Arial" charset="0"/>
              </a:rPr>
              <a:t>2.2 Tong He et al. Bag of Tricks for Image Classification with Convolutional Neural Networks. </a:t>
            </a:r>
            <a:r>
              <a:rPr lang="en-US" altLang="zh-CN" sz="1600" i="1">
                <a:cs typeface="Arial" charset="0"/>
              </a:rPr>
              <a:t>arXiv preprint arXiv</a:t>
            </a:r>
            <a:r>
              <a:rPr lang="en-US" altLang="zh-CN" sz="1600">
                <a:cs typeface="Arial" charset="0"/>
              </a:rPr>
              <a:t>:1812.01187v2, 2018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cs typeface="Arial" charset="0"/>
              </a:rPr>
              <a:t>2.3 Jason Yosinski et al. How transferable are features in deep neural networks? </a:t>
            </a:r>
            <a:r>
              <a:rPr lang="en-US" altLang="zh-CN" sz="1600" i="1">
                <a:cs typeface="Arial" charset="0"/>
              </a:rPr>
              <a:t>In Advances in Neural Information Processing Systems</a:t>
            </a:r>
            <a:r>
              <a:rPr lang="en-US" altLang="zh-CN" sz="1600">
                <a:cs typeface="Arial" charset="0"/>
              </a:rPr>
              <a:t>, 2014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cs typeface="Arial" charset="0"/>
              </a:rPr>
              <a:t>2.4 Yunhui Guo et al. SpotTune: Transfer Learning through Adaptive Fine-tuning. </a:t>
            </a:r>
            <a:r>
              <a:rPr lang="en-US" altLang="zh-CN" sz="1600" i="1">
                <a:cs typeface="Arial" charset="0"/>
              </a:rPr>
              <a:t>arXiv preprint arXiv</a:t>
            </a:r>
            <a:r>
              <a:rPr lang="en-US" altLang="zh-CN" sz="1600">
                <a:cs typeface="Arial" charset="0"/>
              </a:rPr>
              <a:t>:1811.08737v1, 2018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cs typeface="Arial" charset="0"/>
              </a:rPr>
              <a:t>2.5 Christoph Käding, et al. Fine-Tuning Deep Neural Networks in Continuous Learning Scenarios. </a:t>
            </a:r>
            <a:r>
              <a:rPr lang="en-US" altLang="zh-CN" sz="1600" i="1">
                <a:cs typeface="Arial" charset="0"/>
              </a:rPr>
              <a:t>ACCV</a:t>
            </a:r>
            <a:r>
              <a:rPr lang="en-US" altLang="zh-CN" sz="1600">
                <a:cs typeface="Arial" charset="0"/>
              </a:rPr>
              <a:t>, 2016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cs typeface="Arial" charset="0"/>
              </a:rPr>
              <a:t>2.6 Zhou, Zongwei, et al. Fine-Tuning Convolutional Neural Networks for Biomedical Image Analysis: Actively and Incrementally. </a:t>
            </a:r>
            <a:r>
              <a:rPr lang="en-US" altLang="zh-CN" sz="1600" i="1">
                <a:cs typeface="Arial" charset="0"/>
              </a:rPr>
              <a:t>The IEEE Conference on Computer Vision and Pattern Recognition (CVPR)</a:t>
            </a:r>
            <a:r>
              <a:rPr lang="en-US" altLang="zh-CN" sz="1600">
                <a:cs typeface="Arial" charset="0"/>
              </a:rPr>
              <a:t> IEEE, 2017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cs typeface="Arial" charset="0"/>
              </a:rPr>
              <a:t>2.7 Yunhui Guo, et al. AdaFilter: Adaptive Filter Fine-tuning for Deep Transfer Learning. </a:t>
            </a:r>
            <a:r>
              <a:rPr lang="en-US" altLang="zh-CN" sz="1600" i="1">
                <a:cs typeface="Arial" charset="0"/>
              </a:rPr>
              <a:t>arXiv preprint arXiv</a:t>
            </a:r>
            <a:r>
              <a:rPr lang="en-US" altLang="zh-CN" sz="1600">
                <a:cs typeface="Arial" charset="0"/>
              </a:rPr>
              <a:t>:1911.09659v2, 2019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/>
          </p:cNvSpPr>
          <p:nvPr>
            <p:ph type="body" idx="1"/>
          </p:nvPr>
        </p:nvSpPr>
        <p:spPr>
          <a:xfrm>
            <a:off x="477838" y="958850"/>
            <a:ext cx="7886700" cy="4351338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+mn-cs"/>
              </a:rPr>
              <a:t>3.1 Deep Domain Confusion: Maximizing for Domain Invariance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+mn-cs"/>
              </a:rPr>
              <a:t>3.2 Supervised Representation Learning: Transfer Learning with Deep Autoencoders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+mn-cs"/>
              </a:rPr>
              <a:t>3.3 Adversarial Discriminative Domain Adaptation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+mn-cs"/>
              </a:rPr>
              <a:t>3.4 Unsupervised Pixel-Level Domain Adaptation with Generative Adversarial Networks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+mn-cs"/>
              </a:rPr>
              <a:t>3.5 Learning to Transfer Examples for Partial Domain Adaptation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+mn-cs"/>
              </a:rPr>
              <a:t>3.6 Open Set Domain Adaptation by Backpropagation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altLang="zh-CN" sz="2000" dirty="0">
                <a:latin typeface="Times New Roman" pitchFamily="18" charset="0"/>
                <a:cs typeface="+mn-cs"/>
              </a:rPr>
              <a:t>3.7 Min-Max Statistical Alignment for Transfer Learning</a:t>
            </a:r>
          </a:p>
        </p:txBody>
      </p:sp>
      <p:sp>
        <p:nvSpPr>
          <p:cNvPr id="163842" name="文本框 5"/>
          <p:cNvSpPr txBox="1">
            <a:spLocks noChangeArrowheads="1"/>
          </p:cNvSpPr>
          <p:nvPr/>
        </p:nvSpPr>
        <p:spPr bwMode="auto">
          <a:xfrm>
            <a:off x="477838" y="496888"/>
            <a:ext cx="1606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Reference</a:t>
            </a:r>
            <a:endParaRPr lang="zh-CN" altLang="en-US" sz="2400">
              <a:cs typeface="Arial" charset="0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内容占位符 2"/>
          <p:cNvSpPr>
            <a:spLocks noGrp="1"/>
          </p:cNvSpPr>
          <p:nvPr>
            <p:ph idx="1"/>
          </p:nvPr>
        </p:nvSpPr>
        <p:spPr>
          <a:xfrm>
            <a:off x="477838" y="958850"/>
            <a:ext cx="8051800" cy="5402263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1700" smtClean="0">
                <a:latin typeface="Arial" charset="0"/>
                <a:ea typeface="仿宋" pitchFamily="49" charset="-122"/>
                <a:cs typeface="Arial" charset="0"/>
              </a:rPr>
              <a:t>4.1 Jang, Yunhun , et al. “Learning What and Where to Transfer."  ICML 2019</a:t>
            </a:r>
          </a:p>
          <a:p>
            <a:pPr marL="0" indent="0"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1700" smtClean="0">
                <a:latin typeface="Arial" charset="0"/>
                <a:ea typeface="仿宋" pitchFamily="49" charset="-122"/>
                <a:cs typeface="Arial" charset="0"/>
              </a:rPr>
              <a:t>4.2 Pan, Yingwei, et al. "Transferrable prototypical networks for unsupervised domain adaptation."    CVPR 2019</a:t>
            </a:r>
          </a:p>
          <a:p>
            <a:pPr marL="0" indent="0"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1700" smtClean="0">
                <a:latin typeface="Arial" charset="0"/>
                <a:ea typeface="仿宋" pitchFamily="49" charset="-122"/>
                <a:cs typeface="Arial" charset="0"/>
              </a:rPr>
              <a:t>4.3 Pal, Arghya, and Balasubramanian, Vineeth N. "Zero-Shot Task Transfer."   CVPR 2019</a:t>
            </a:r>
          </a:p>
          <a:p>
            <a:pPr marL="0" indent="0"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1700" smtClean="0">
                <a:latin typeface="Arial" charset="0"/>
                <a:ea typeface="仿宋" pitchFamily="49" charset="-122"/>
                <a:cs typeface="Arial" charset="0"/>
              </a:rPr>
              <a:t>4.4 Eshratifar, Amir Erfan, et al. "A Meta-Learning Approach for Custom Model Training."  AAAI 2019</a:t>
            </a:r>
          </a:p>
          <a:p>
            <a:pPr marL="0" indent="0"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1700" smtClean="0">
                <a:latin typeface="Arial" charset="0"/>
                <a:ea typeface="仿宋" pitchFamily="49" charset="-122"/>
                <a:cs typeface="Arial" charset="0"/>
              </a:rPr>
              <a:t>4.5 Sun, Qianru, et al. "Meta-transfer learning for few-shot learning."  CVPR 2019</a:t>
            </a:r>
          </a:p>
          <a:p>
            <a:pPr marL="0" indent="0"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1700" smtClean="0">
                <a:latin typeface="Arial" charset="0"/>
                <a:ea typeface="仿宋" pitchFamily="49" charset="-122"/>
                <a:cs typeface="Arial" charset="0"/>
              </a:rPr>
              <a:t>4.6 Snell, Jake, Kevin Swersky, and Richard Zemel. "Prototypical networks for few-shot learning." Nips 2017</a:t>
            </a:r>
          </a:p>
          <a:p>
            <a:pPr marL="0" indent="0" eaLnBrk="1" hangingPunct="1">
              <a:lnSpc>
                <a:spcPct val="150000"/>
              </a:lnSpc>
              <a:buFont typeface="Arial" charset="0"/>
              <a:buNone/>
            </a:pPr>
            <a:r>
              <a:rPr lang="en-US" altLang="zh-CN" sz="1700" smtClean="0">
                <a:latin typeface="Arial" charset="0"/>
                <a:ea typeface="仿宋" pitchFamily="49" charset="-122"/>
                <a:cs typeface="Arial" charset="0"/>
              </a:rPr>
              <a:t>4.7 Meta-Learning: from Few-Shot Learning to Rapid Reinforcement Learning.</a:t>
            </a:r>
            <a:r>
              <a:rPr lang="zh-CN" altLang="en-US" sz="1700" smtClean="0">
                <a:latin typeface="Arial" charset="0"/>
                <a:ea typeface="仿宋" pitchFamily="49" charset="-122"/>
                <a:cs typeface="Arial" charset="0"/>
              </a:rPr>
              <a:t> </a:t>
            </a:r>
            <a:r>
              <a:rPr lang="en-US" altLang="zh-CN" sz="1700" smtClean="0">
                <a:latin typeface="Arial" charset="0"/>
                <a:ea typeface="仿宋" pitchFamily="49" charset="-122"/>
                <a:cs typeface="Arial" charset="0"/>
              </a:rPr>
              <a:t>ICML 2019  Tutorial</a:t>
            </a:r>
          </a:p>
        </p:txBody>
      </p:sp>
      <p:sp>
        <p:nvSpPr>
          <p:cNvPr id="164866" name="文本框 3"/>
          <p:cNvSpPr txBox="1">
            <a:spLocks noChangeArrowheads="1"/>
          </p:cNvSpPr>
          <p:nvPr/>
        </p:nvSpPr>
        <p:spPr bwMode="auto">
          <a:xfrm>
            <a:off x="477838" y="496888"/>
            <a:ext cx="1606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Reference</a:t>
            </a:r>
            <a:endParaRPr lang="zh-CN" altLang="en-US" sz="2400">
              <a:cs typeface="Arial" charset="0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6550" y="2740025"/>
            <a:ext cx="7507288" cy="4068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265" dirty="0">
              <a:latin typeface="+mn-lt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651000"/>
            <a:ext cx="9144000" cy="3556000"/>
          </a:xfrm>
          <a:custGeom>
            <a:avLst/>
            <a:gdLst/>
            <a:ahLst/>
            <a:cxnLst/>
            <a:rect l="l" t="t" r="r" b="b"/>
            <a:pathLst>
              <a:path w="13004800" h="5059045">
                <a:moveTo>
                  <a:pt x="0" y="5058917"/>
                </a:moveTo>
                <a:lnTo>
                  <a:pt x="13004800" y="5058917"/>
                </a:lnTo>
                <a:lnTo>
                  <a:pt x="13004800" y="0"/>
                </a:lnTo>
                <a:lnTo>
                  <a:pt x="0" y="0"/>
                </a:lnTo>
                <a:lnTo>
                  <a:pt x="0" y="5058917"/>
                </a:lnTo>
                <a:close/>
              </a:path>
            </a:pathLst>
          </a:custGeom>
          <a:solidFill>
            <a:srgbClr val="9A0000">
              <a:alpha val="85096"/>
            </a:srgbClr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265" dirty="0">
              <a:latin typeface="+mn-lt"/>
              <a:ea typeface="+mn-ea"/>
              <a:cs typeface="+mn-cs"/>
            </a:endParaRPr>
          </a:p>
        </p:txBody>
      </p:sp>
      <p:sp>
        <p:nvSpPr>
          <p:cNvPr id="165891" name="object 25"/>
          <p:cNvSpPr>
            <a:spLocks noGrp="1"/>
          </p:cNvSpPr>
          <p:nvPr>
            <p:ph type="title"/>
          </p:nvPr>
        </p:nvSpPr>
        <p:spPr>
          <a:xfrm>
            <a:off x="0" y="2640013"/>
            <a:ext cx="9144000" cy="1238250"/>
          </a:xfrm>
        </p:spPr>
        <p:txBody>
          <a:bodyPr lIns="0" tIns="8483" rIns="0" bIns="0">
            <a:spAutoFit/>
          </a:bodyPr>
          <a:lstStyle/>
          <a:p>
            <a:pPr marL="7938" algn="ctr" eaLnBrk="1" hangingPunct="1">
              <a:lnSpc>
                <a:spcPct val="100000"/>
              </a:lnSpc>
              <a:spcBef>
                <a:spcPts val="63"/>
              </a:spcBef>
            </a:pPr>
            <a:r>
              <a:rPr lang="en-US" altLang="zh-CN" sz="8000" b="1" smtClean="0">
                <a:solidFill>
                  <a:schemeClr val="bg1"/>
                </a:solidFill>
                <a:latin typeface="隶书"/>
                <a:ea typeface="隶书"/>
                <a:cs typeface="隶书"/>
              </a:rPr>
              <a:t>Thank you!</a:t>
            </a:r>
          </a:p>
        </p:txBody>
      </p:sp>
      <p:sp>
        <p:nvSpPr>
          <p:cNvPr id="27" name="矩形 26"/>
          <p:cNvSpPr/>
          <p:nvPr/>
        </p:nvSpPr>
        <p:spPr>
          <a:xfrm>
            <a:off x="104775" y="49213"/>
            <a:ext cx="1741488" cy="649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0" y="6427788"/>
            <a:ext cx="169703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B0EC5-75F6-4E7F-BB6A-406F82C99862}" type="slidenum">
              <a:rPr lang="zh-CN" altLang="en-US"/>
              <a:pPr>
                <a:defRPr/>
              </a:pPr>
              <a:t>126</a:t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428625" y="476250"/>
            <a:ext cx="3687763" cy="769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Approaches  </a:t>
            </a:r>
            <a:r>
              <a:rPr lang="en-US" altLang="zh-CN" sz="2200" b="1" dirty="0">
                <a:latin typeface="+mn-lt"/>
                <a:ea typeface="+mn-ea"/>
                <a:cs typeface="Times New Roman" panose="02020603050405020304" pitchFamily="18" charset="0"/>
              </a:rPr>
              <a:t>“shallow models”</a:t>
            </a:r>
            <a:endParaRPr lang="en-US" altLang="zh-CN" sz="2200" b="1" dirty="0">
              <a:latin typeface="+mj-lt"/>
              <a:ea typeface="+mn-ea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	</a:t>
            </a:r>
            <a:endParaRPr lang="zh-CN" altLang="en-US" sz="2200" b="1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794" name="TextBox 2"/>
          <p:cNvSpPr txBox="1">
            <a:spLocks noChangeArrowheads="1"/>
          </p:cNvSpPr>
          <p:nvPr/>
        </p:nvSpPr>
        <p:spPr bwMode="auto">
          <a:xfrm>
            <a:off x="903288" y="1038225"/>
            <a:ext cx="69913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Calibri" pitchFamily="34" charset="0"/>
              </a:rPr>
              <a:t>Feature-based methods: </a:t>
            </a:r>
            <a:r>
              <a:rPr lang="en-US" altLang="zh-CN" sz="2000">
                <a:latin typeface="Calibri" pitchFamily="34" charset="0"/>
              </a:rPr>
              <a:t>learn good feature representation of source domain and target domain</a:t>
            </a:r>
            <a:endParaRPr lang="zh-CN" altLang="en-US" sz="2000">
              <a:latin typeface="Calibri" pitchFamily="34" charset="0"/>
            </a:endParaRPr>
          </a:p>
        </p:txBody>
      </p:sp>
      <p:pic>
        <p:nvPicPr>
          <p:cNvPr id="33795" name="图片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2550" y="4770438"/>
            <a:ext cx="356711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796" name="Group 8"/>
          <p:cNvGrpSpPr>
            <a:grpSpLocks/>
          </p:cNvGrpSpPr>
          <p:nvPr/>
        </p:nvGrpSpPr>
        <p:grpSpPr bwMode="auto">
          <a:xfrm>
            <a:off x="2019300" y="1827213"/>
            <a:ext cx="4759325" cy="2390775"/>
            <a:chOff x="-20320" y="2750022"/>
            <a:chExt cx="4759295" cy="2390613"/>
          </a:xfrm>
        </p:grpSpPr>
        <p:pic>
          <p:nvPicPr>
            <p:cNvPr id="33798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0848" y="3105802"/>
              <a:ext cx="986573" cy="923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799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82897" y="4280929"/>
              <a:ext cx="742473" cy="859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14605" y="2750022"/>
              <a:ext cx="2582847" cy="3698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j-lt"/>
                  <a:ea typeface="+mn-ea"/>
                  <a:cs typeface="Times New Roman" panose="02020603050405020304" pitchFamily="18" charset="0"/>
                </a:rPr>
                <a:t>Source domain (image)</a:t>
              </a:r>
              <a:endParaRPr lang="zh-CN" altLang="en-US" dirty="0">
                <a:latin typeface="+mj-lt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-20320" y="3935804"/>
              <a:ext cx="2557447" cy="3682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j-lt"/>
                  <a:ea typeface="+mn-ea"/>
                  <a:cs typeface="Times New Roman" panose="02020603050405020304" pitchFamily="18" charset="0"/>
                </a:rPr>
                <a:t>Target domain (picture)</a:t>
              </a:r>
              <a:endParaRPr lang="zh-CN" altLang="en-US" dirty="0">
                <a:latin typeface="+mj-lt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902131" y="3881832"/>
              <a:ext cx="357185" cy="1476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j-lt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535539" y="3662772"/>
              <a:ext cx="1189031" cy="630195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j-lt"/>
                  <a:cs typeface="Times New Roman" panose="02020603050405020304" pitchFamily="18" charset="0"/>
                </a:rPr>
                <a:t>Feature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j-lt"/>
                  <a:cs typeface="Times New Roman" panose="02020603050405020304" pitchFamily="18" charset="0"/>
                </a:rPr>
                <a:t>extractor</a:t>
              </a:r>
              <a:endParaRPr lang="zh-CN" altLang="en-US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6" name="Arrow: Right 15">
              <a:extLst>
                <a:ext uri="{FF2B5EF4-FFF2-40B4-BE49-F238E27FC236}"/>
              </a:extLst>
            </p:cNvPr>
            <p:cNvSpPr/>
            <p:nvPr/>
          </p:nvSpPr>
          <p:spPr>
            <a:xfrm rot="19454437">
              <a:off x="3745206" y="3681821"/>
              <a:ext cx="357186" cy="1476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j-lt"/>
              </a:endParaRPr>
            </a:p>
          </p:txBody>
        </p:sp>
        <p:sp>
          <p:nvSpPr>
            <p:cNvPr id="17" name="Arrow: Right 16">
              <a:extLst>
                <a:ext uri="{FF2B5EF4-FFF2-40B4-BE49-F238E27FC236}"/>
              </a:extLst>
            </p:cNvPr>
            <p:cNvSpPr/>
            <p:nvPr/>
          </p:nvSpPr>
          <p:spPr>
            <a:xfrm rot="2792353">
              <a:off x="3764267" y="4162797"/>
              <a:ext cx="357163" cy="1476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j-lt"/>
              </a:endParaRPr>
            </a:p>
          </p:txBody>
        </p:sp>
        <p:grpSp>
          <p:nvGrpSpPr>
            <p:cNvPr id="33806" name="Group 17"/>
            <p:cNvGrpSpPr>
              <a:grpSpLocks/>
            </p:cNvGrpSpPr>
            <p:nvPr/>
          </p:nvGrpSpPr>
          <p:grpSpPr bwMode="auto">
            <a:xfrm>
              <a:off x="4131116" y="3323532"/>
              <a:ext cx="607859" cy="461665"/>
              <a:chOff x="3907596" y="3323532"/>
              <a:chExt cx="607859" cy="461665"/>
            </a:xfrm>
          </p:grpSpPr>
          <p:sp>
            <p:nvSpPr>
              <p:cNvPr id="23" name="Oval 22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3967772" y="3323070"/>
                <a:ext cx="490534" cy="461932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/>
                </a:extLst>
              </p:cNvPr>
              <p:cNvSpPr txBox="1"/>
              <p:nvPr/>
            </p:nvSpPr>
            <p:spPr>
              <a:xfrm>
                <a:off x="3907447" y="3348468"/>
                <a:ext cx="608008" cy="3698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latin typeface="+mj-lt"/>
                    <a:ea typeface="+mn-ea"/>
                    <a:cs typeface="Times New Roman" panose="02020603050405020304" pitchFamily="18" charset="0"/>
                  </a:rPr>
                  <a:t>Dog</a:t>
                </a:r>
                <a:endParaRPr lang="zh-CN" altLang="en-US" dirty="0">
                  <a:latin typeface="+mj-lt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807" name="Group 18"/>
            <p:cNvGrpSpPr>
              <a:grpSpLocks/>
            </p:cNvGrpSpPr>
            <p:nvPr/>
          </p:nvGrpSpPr>
          <p:grpSpPr bwMode="auto">
            <a:xfrm>
              <a:off x="4130483" y="4139884"/>
              <a:ext cx="607859" cy="461665"/>
              <a:chOff x="3907596" y="3323532"/>
              <a:chExt cx="607859" cy="461665"/>
            </a:xfrm>
          </p:grpSpPr>
          <p:sp>
            <p:nvSpPr>
              <p:cNvPr id="21" name="Oval 20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3968405" y="3324226"/>
                <a:ext cx="490534" cy="460344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/>
                </a:extLst>
              </p:cNvPr>
              <p:cNvSpPr txBox="1"/>
              <p:nvPr/>
            </p:nvSpPr>
            <p:spPr>
              <a:xfrm>
                <a:off x="3908080" y="3349624"/>
                <a:ext cx="608008" cy="3682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latin typeface="+mj-lt"/>
                    <a:ea typeface="+mn-ea"/>
                    <a:cs typeface="Times New Roman" panose="02020603050405020304" pitchFamily="18" charset="0"/>
                  </a:rPr>
                  <a:t>Dog</a:t>
                </a:r>
                <a:endParaRPr lang="zh-CN" altLang="en-US" dirty="0">
                  <a:latin typeface="+mj-lt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Arrow: Right 19">
              <a:extLst>
                <a:ext uri="{FF2B5EF4-FFF2-40B4-BE49-F238E27FC236}"/>
              </a:extLst>
            </p:cNvPr>
            <p:cNvSpPr/>
            <p:nvPr/>
          </p:nvSpPr>
          <p:spPr>
            <a:xfrm rot="5400000">
              <a:off x="4242895" y="3887384"/>
              <a:ext cx="358751" cy="1476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j-lt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377523-F405-4610-B1FC-A864E9269954}" type="slidenum">
              <a:rPr lang="zh-CN" altLang="en-US"/>
              <a:pPr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Box 2"/>
          <p:cNvSpPr txBox="1">
            <a:spLocks noChangeArrowheads="1"/>
          </p:cNvSpPr>
          <p:nvPr/>
        </p:nvSpPr>
        <p:spPr bwMode="auto">
          <a:xfrm>
            <a:off x="696913" y="579438"/>
            <a:ext cx="41830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latin typeface="Calibri" pitchFamily="34" charset="0"/>
              </a:rPr>
              <a:t>Transfer Components Analysis (TCA) [1.5]:</a:t>
            </a:r>
            <a:endParaRPr lang="zh-CN" altLang="en-US" b="1">
              <a:latin typeface="Calibri" pitchFamily="34" charset="0"/>
            </a:endParaRPr>
          </a:p>
        </p:txBody>
      </p:sp>
      <p:pic>
        <p:nvPicPr>
          <p:cNvPr id="3584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1500" y="1436688"/>
            <a:ext cx="58578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0" y="4414838"/>
            <a:ext cx="45243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9350" y="2687638"/>
            <a:ext cx="3232150" cy="148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9638" y="2905125"/>
            <a:ext cx="27717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098A92-8C65-47B3-A4A7-6CE4F3DBF091}" type="slidenum">
              <a:rPr lang="zh-CN" altLang="en-US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35847" name="TextBox 8"/>
          <p:cNvSpPr txBox="1">
            <a:spLocks noChangeArrowheads="1"/>
          </p:cNvSpPr>
          <p:nvPr/>
        </p:nvSpPr>
        <p:spPr bwMode="auto">
          <a:xfrm>
            <a:off x="1444625" y="1114425"/>
            <a:ext cx="37655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Maximum Kernel Discrepancy (MMD):</a:t>
            </a:r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5638" y="1554163"/>
            <a:ext cx="5292725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825500" y="955675"/>
            <a:ext cx="36845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latin typeface="Calibri" pitchFamily="34" charset="0"/>
              </a:rPr>
              <a:t>Transfer Components Analysis (TCA):</a:t>
            </a:r>
            <a:endParaRPr lang="zh-CN" altLang="en-US" b="1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CF9384-0ED2-4A37-97E9-FB773DF1636F}" type="slidenum">
              <a:rPr lang="zh-CN" altLang="en-US"/>
              <a:pPr>
                <a:defRPr/>
              </a:pPr>
              <a:t>15</a:t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25" y="2363788"/>
            <a:ext cx="844867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8" name="TextBox 2"/>
          <p:cNvSpPr txBox="1">
            <a:spLocks noChangeArrowheads="1"/>
          </p:cNvSpPr>
          <p:nvPr/>
        </p:nvSpPr>
        <p:spPr bwMode="auto">
          <a:xfrm>
            <a:off x="825500" y="955675"/>
            <a:ext cx="36845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latin typeface="Calibri" pitchFamily="34" charset="0"/>
              </a:rPr>
              <a:t>Transfer Components Analysis (TCA):</a:t>
            </a:r>
            <a:endParaRPr lang="zh-CN" altLang="en-US" b="1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E9A783-1052-4A28-B66A-4DDCBA388ED2}" type="slidenum">
              <a:rPr lang="zh-CN" altLang="en-US"/>
              <a:pPr>
                <a:defRPr/>
              </a:pPr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428625" y="476250"/>
            <a:ext cx="3687763" cy="769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Approaches  </a:t>
            </a:r>
            <a:r>
              <a:rPr lang="en-US" altLang="zh-CN" sz="2200" b="1" dirty="0">
                <a:latin typeface="+mn-lt"/>
                <a:ea typeface="+mn-ea"/>
                <a:cs typeface="Times New Roman" panose="02020603050405020304" pitchFamily="18" charset="0"/>
              </a:rPr>
              <a:t>“shallow models”</a:t>
            </a:r>
            <a:endParaRPr lang="en-US" altLang="zh-CN" sz="2200" b="1" dirty="0">
              <a:latin typeface="+mj-lt"/>
              <a:ea typeface="+mn-ea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	</a:t>
            </a:r>
            <a:endParaRPr lang="zh-CN" altLang="en-US" sz="2200" b="1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986" name="TextBox 2"/>
          <p:cNvSpPr txBox="1">
            <a:spLocks noChangeArrowheads="1"/>
          </p:cNvSpPr>
          <p:nvPr/>
        </p:nvSpPr>
        <p:spPr bwMode="auto">
          <a:xfrm>
            <a:off x="903288" y="1060450"/>
            <a:ext cx="69913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Calibri" pitchFamily="34" charset="0"/>
              </a:rPr>
              <a:t>Model-based methods: </a:t>
            </a:r>
            <a:r>
              <a:rPr lang="en-US" altLang="zh-CN" sz="2000">
                <a:latin typeface="Calibri" pitchFamily="34" charset="0"/>
              </a:rPr>
              <a:t>transfer model parameters or model structures to transfer knowledge</a:t>
            </a:r>
            <a:endParaRPr lang="zh-CN" altLang="en-US" sz="2000">
              <a:latin typeface="Calibri" pitchFamily="34" charset="0"/>
            </a:endParaRPr>
          </a:p>
        </p:txBody>
      </p:sp>
      <p:pic>
        <p:nvPicPr>
          <p:cNvPr id="4198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6200" y="2598738"/>
            <a:ext cx="6105525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C6E65-8F4C-4E95-BC17-26E8137482FB}" type="slidenum">
              <a:rPr lang="zh-CN" altLang="en-US"/>
              <a:pPr>
                <a:defRPr/>
              </a:pPr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1"/>
          <p:cNvSpPr txBox="1">
            <a:spLocks noChangeArrowheads="1"/>
          </p:cNvSpPr>
          <p:nvPr/>
        </p:nvSpPr>
        <p:spPr bwMode="auto">
          <a:xfrm>
            <a:off x="1062038" y="887413"/>
            <a:ext cx="6029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latin typeface="Calibri" pitchFamily="34" charset="0"/>
              </a:rPr>
              <a:t>Transfer learning Embedded Decision Tree (TransEMDT) [1.6]:</a:t>
            </a:r>
            <a:endParaRPr lang="zh-CN" altLang="en-US" b="1">
              <a:latin typeface="Calibri" pitchFamily="34" charset="0"/>
            </a:endParaRPr>
          </a:p>
        </p:txBody>
      </p:sp>
      <p:pic>
        <p:nvPicPr>
          <p:cNvPr id="4403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763" y="1566863"/>
            <a:ext cx="3205162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D05241-A9A3-4766-946D-1B365DD12D17}" type="slidenum">
              <a:rPr lang="zh-CN" altLang="en-US"/>
              <a:pPr>
                <a:defRPr/>
              </a:pPr>
              <a:t>18</a:t>
            </a:fld>
            <a:endParaRPr lang="zh-CN" altLang="en-US"/>
          </a:p>
        </p:txBody>
      </p:sp>
      <p:pic>
        <p:nvPicPr>
          <p:cNvPr id="4403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78325" y="2884488"/>
            <a:ext cx="4256088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62463" y="1490663"/>
            <a:ext cx="399097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2463" y="4071938"/>
            <a:ext cx="380682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428625" y="476250"/>
            <a:ext cx="3687763" cy="769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Approaches  </a:t>
            </a:r>
            <a:r>
              <a:rPr lang="en-US" altLang="zh-CN" sz="2200" b="1" dirty="0">
                <a:latin typeface="+mn-lt"/>
                <a:ea typeface="+mn-ea"/>
                <a:cs typeface="Times New Roman" panose="02020603050405020304" pitchFamily="18" charset="0"/>
              </a:rPr>
              <a:t>“shallow models”</a:t>
            </a:r>
            <a:endParaRPr lang="en-US" altLang="zh-CN" sz="2200" b="1" dirty="0">
              <a:latin typeface="+mj-lt"/>
              <a:ea typeface="+mn-ea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	</a:t>
            </a:r>
            <a:endParaRPr lang="zh-CN" altLang="en-US" sz="2200" b="1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082" name="TextBox 2"/>
          <p:cNvSpPr txBox="1">
            <a:spLocks noChangeArrowheads="1"/>
          </p:cNvSpPr>
          <p:nvPr/>
        </p:nvSpPr>
        <p:spPr bwMode="auto">
          <a:xfrm>
            <a:off x="903288" y="1060450"/>
            <a:ext cx="69913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Calibri" pitchFamily="34" charset="0"/>
              </a:rPr>
              <a:t>Relation-based methods: </a:t>
            </a:r>
            <a:r>
              <a:rPr lang="en-US" altLang="zh-CN" sz="2000">
                <a:latin typeface="Calibri" pitchFamily="34" charset="0"/>
              </a:rPr>
              <a:t>building the mapping of the relational knowledge</a:t>
            </a:r>
            <a:r>
              <a:rPr lang="en-US" altLang="zh-CN" sz="2000" b="1">
                <a:latin typeface="Calibri" pitchFamily="34" charset="0"/>
              </a:rPr>
              <a:t> </a:t>
            </a:r>
            <a:r>
              <a:rPr lang="en-US" altLang="zh-CN" sz="2000">
                <a:latin typeface="Calibri" pitchFamily="34" charset="0"/>
              </a:rPr>
              <a:t>between the source relational domain and target domain.[1.7]</a:t>
            </a:r>
            <a:endParaRPr lang="zh-CN" altLang="en-US" sz="2000">
              <a:latin typeface="Calibri" pitchFamily="34" charset="0"/>
            </a:endParaRPr>
          </a:p>
        </p:txBody>
      </p:sp>
      <p:pic>
        <p:nvPicPr>
          <p:cNvPr id="4608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1463" y="2406650"/>
            <a:ext cx="5715000" cy="298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2EF5C0-A2B0-4754-A701-CCAAF016B4E6}" type="slidenum">
              <a:rPr lang="zh-CN" altLang="en-US"/>
              <a:pPr>
                <a:defRPr/>
              </a:pPr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Contents</a:t>
            </a:r>
            <a:endParaRPr lang="zh-CN" altLang="en-US" smtClean="0"/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Introduction</a:t>
            </a:r>
          </a:p>
          <a:p>
            <a:pPr eaLnBrk="1" hangingPunct="1"/>
            <a:r>
              <a:rPr lang="en-US" altLang="zh-CN" smtClean="0"/>
              <a:t>Fine-tuning</a:t>
            </a:r>
          </a:p>
          <a:p>
            <a:pPr eaLnBrk="1" hangingPunct="1"/>
            <a:r>
              <a:rPr lang="en-US" altLang="zh-CN" smtClean="0"/>
              <a:t>Domain adaptation</a:t>
            </a:r>
          </a:p>
          <a:p>
            <a:pPr eaLnBrk="1" hangingPunct="1"/>
            <a:r>
              <a:rPr lang="en-US" altLang="zh-CN" smtClean="0"/>
              <a:t>Transfer learning and meta learning</a:t>
            </a: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577DC-B6EA-454D-9299-1F386E43E8F6}" type="slidenum">
              <a:rPr lang="zh-CN" altLang="en-US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1"/>
          <p:cNvSpPr txBox="1">
            <a:spLocks noChangeArrowheads="1"/>
          </p:cNvSpPr>
          <p:nvPr/>
        </p:nvSpPr>
        <p:spPr bwMode="auto">
          <a:xfrm flipH="1">
            <a:off x="771525" y="760413"/>
            <a:ext cx="6207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>
                <a:latin typeface="Calibri" pitchFamily="34" charset="0"/>
              </a:rPr>
              <a:t>State of the art traditional transfer learning methods </a:t>
            </a:r>
            <a:endParaRPr lang="zh-CN" altLang="en-US" b="1">
              <a:latin typeface="Calibri" pitchFamily="34" charset="0"/>
            </a:endParaRPr>
          </a:p>
        </p:txBody>
      </p:sp>
      <p:sp>
        <p:nvSpPr>
          <p:cNvPr id="48130" name="TextBox 2"/>
          <p:cNvSpPr txBox="1">
            <a:spLocks noChangeArrowheads="1"/>
          </p:cNvSpPr>
          <p:nvPr/>
        </p:nvSpPr>
        <p:spPr bwMode="auto">
          <a:xfrm>
            <a:off x="1479550" y="1130300"/>
            <a:ext cx="5540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Manifold Embedded Distribution Alignment (MEDA) [1.8]</a:t>
            </a:r>
            <a:endParaRPr lang="zh-CN" altLang="en-US">
              <a:latin typeface="Calibri" pitchFamily="34" charset="0"/>
            </a:endParaRPr>
          </a:p>
        </p:txBody>
      </p:sp>
      <p:pic>
        <p:nvPicPr>
          <p:cNvPr id="4813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7675" y="1673225"/>
            <a:ext cx="54483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7675" y="4498975"/>
            <a:ext cx="54006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167E84-4DB8-4FFE-B5E7-99DE6FE51CCB}" type="slidenum">
              <a:rPr lang="zh-CN" altLang="en-US"/>
              <a:pPr>
                <a:defRPr/>
              </a:pPr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Box 1"/>
          <p:cNvSpPr txBox="1">
            <a:spLocks noChangeArrowheads="1"/>
          </p:cNvSpPr>
          <p:nvPr/>
        </p:nvSpPr>
        <p:spPr bwMode="auto">
          <a:xfrm>
            <a:off x="752475" y="1130300"/>
            <a:ext cx="5219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latin typeface="Calibri" pitchFamily="34" charset="0"/>
              </a:rPr>
              <a:t>Manifold Embedded Distribution Alignment (MEDA):</a:t>
            </a:r>
            <a:endParaRPr lang="zh-CN" altLang="en-US" b="1">
              <a:latin typeface="Calibri" pitchFamily="34" charset="0"/>
            </a:endParaRPr>
          </a:p>
        </p:txBody>
      </p:sp>
      <p:pic>
        <p:nvPicPr>
          <p:cNvPr id="50178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4775" y="2330450"/>
            <a:ext cx="59055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4775" y="4270375"/>
            <a:ext cx="30575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45063" y="4102100"/>
            <a:ext cx="26955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32CAB-E9F7-477A-A48C-4B4E9C1F12A5}" type="slidenum">
              <a:rPr lang="zh-CN" altLang="en-US"/>
              <a:pPr>
                <a:defRPr/>
              </a:pPr>
              <a:t>21</a:t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5" y="1339850"/>
            <a:ext cx="85661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8850" y="4137025"/>
            <a:ext cx="74676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B89589-6BF8-4EFA-9F4F-BCF5DDA9C7CA}" type="slidenum">
              <a:rPr lang="zh-CN" altLang="en-US"/>
              <a:pPr>
                <a:defRPr/>
              </a:pPr>
              <a:t>22</a:t>
            </a:fld>
            <a:endParaRPr lang="zh-CN" altLang="en-US"/>
          </a:p>
        </p:txBody>
      </p:sp>
      <p:sp>
        <p:nvSpPr>
          <p:cNvPr id="52228" name="TextBox 4"/>
          <p:cNvSpPr txBox="1">
            <a:spLocks noChangeArrowheads="1"/>
          </p:cNvSpPr>
          <p:nvPr/>
        </p:nvSpPr>
        <p:spPr bwMode="auto">
          <a:xfrm>
            <a:off x="409575" y="823913"/>
            <a:ext cx="5219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latin typeface="Calibri" pitchFamily="34" charset="0"/>
              </a:rPr>
              <a:t>Manifold Embedded Distribution Alignment (MEDA):</a:t>
            </a:r>
            <a:endParaRPr lang="zh-CN" altLang="en-US" b="1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617538" y="825500"/>
            <a:ext cx="13366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+mj-lt"/>
                <a:ea typeface="+mn-ea"/>
                <a:cs typeface="Times New Roman" panose="02020603050405020304" pitchFamily="18" charset="0"/>
              </a:rPr>
              <a:t>Summary</a:t>
            </a:r>
            <a:endParaRPr lang="zh-CN" altLang="en-US" sz="2400" b="1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274" name="TextBox 3"/>
          <p:cNvSpPr txBox="1">
            <a:spLocks noChangeArrowheads="1"/>
          </p:cNvSpPr>
          <p:nvPr/>
        </p:nvSpPr>
        <p:spPr bwMode="auto">
          <a:xfrm>
            <a:off x="1785938" y="1936750"/>
            <a:ext cx="6145212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>
                <a:latin typeface="Calibri" pitchFamily="34" charset="0"/>
              </a:rPr>
              <a:t>Finding the similarity of the domains in different levels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000">
              <a:latin typeface="Calibri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>
                <a:latin typeface="Calibri" pitchFamily="34" charset="0"/>
              </a:rPr>
              <a:t>Non parametric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000">
              <a:latin typeface="Calibri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>
                <a:latin typeface="Calibri" pitchFamily="34" charset="0"/>
              </a:rPr>
              <a:t>High Interpretability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000">
              <a:latin typeface="Calibri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>
                <a:latin typeface="Calibri" pitchFamily="34" charset="0"/>
              </a:rPr>
              <a:t>Designed feature extractor and distance function</a:t>
            </a:r>
          </a:p>
          <a:p>
            <a:pPr marL="285750" indent="-285750">
              <a:buFont typeface="Arial" charset="0"/>
              <a:buChar char="•"/>
            </a:pPr>
            <a:endParaRPr lang="zh-CN" altLang="en-US" sz="2000">
              <a:latin typeface="Calibri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66631A-1642-4D8A-9D6E-19969BB90D44}" type="slidenum">
              <a:rPr lang="zh-CN" altLang="en-US"/>
              <a:pPr>
                <a:defRPr/>
              </a:pPr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1"/>
          <p:cNvSpPr txBox="1">
            <a:spLocks/>
          </p:cNvSpPr>
          <p:nvPr/>
        </p:nvSpPr>
        <p:spPr bwMode="auto">
          <a:xfrm>
            <a:off x="685800" y="2733675"/>
            <a:ext cx="7772400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CN" sz="6000" b="1">
                <a:latin typeface="Calibri Light"/>
                <a:ea typeface="等线 Light"/>
                <a:cs typeface="等线 Light"/>
              </a:rPr>
              <a:t>Fine-tuning</a:t>
            </a:r>
            <a:endParaRPr lang="zh-CN" altLang="en-US" sz="6000" b="1">
              <a:latin typeface="Calibri Light"/>
              <a:ea typeface="等线 Light"/>
              <a:cs typeface="等线 Light"/>
            </a:endParaRPr>
          </a:p>
        </p:txBody>
      </p:sp>
      <p:sp>
        <p:nvSpPr>
          <p:cNvPr id="56322" name="TextBox 1"/>
          <p:cNvSpPr txBox="1">
            <a:spLocks noChangeArrowheads="1"/>
          </p:cNvSpPr>
          <p:nvPr/>
        </p:nvSpPr>
        <p:spPr bwMode="auto">
          <a:xfrm>
            <a:off x="4044950" y="3787775"/>
            <a:ext cx="2436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Calibri" pitchFamily="34" charset="0"/>
              </a:rPr>
              <a:t>王磊  </a:t>
            </a:r>
            <a:r>
              <a:rPr lang="en-US" altLang="zh-CN" b="1">
                <a:latin typeface="Calibri" pitchFamily="34" charset="0"/>
              </a:rPr>
              <a:t>1701111453  CQB</a:t>
            </a:r>
            <a:endParaRPr lang="zh-CN" altLang="en-US" b="1">
              <a:latin typeface="Calibri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F8FB6F-D5C9-4399-AB24-2B5E7AD8985B}" type="slidenum">
              <a:rPr lang="zh-CN" altLang="en-US"/>
              <a:pPr>
                <a:defRPr/>
              </a:pPr>
              <a:t>24</a:t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/>
            </a:extLst>
          </p:cNvPr>
          <p:cNvSpPr/>
          <p:nvPr/>
        </p:nvSpPr>
        <p:spPr>
          <a:xfrm>
            <a:off x="827088" y="995363"/>
            <a:ext cx="7489825" cy="31734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 Extraction </a:t>
            </a: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 pre-trained model and then training a classifier on top of it.</a:t>
            </a: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Fine tuning </a:t>
            </a: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pre-trained model keeping learnt weights as initial parameters.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 the Architecture of the pre-trained model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 some layers while freeze others</a:t>
            </a:r>
          </a:p>
        </p:txBody>
      </p:sp>
      <p:sp>
        <p:nvSpPr>
          <p:cNvPr id="57346" name="文本框 4"/>
          <p:cNvSpPr txBox="1">
            <a:spLocks noChangeArrowheads="1"/>
          </p:cNvSpPr>
          <p:nvPr/>
        </p:nvSpPr>
        <p:spPr bwMode="auto">
          <a:xfrm>
            <a:off x="827088" y="163513"/>
            <a:ext cx="3687762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>
                <a:cs typeface="Arial" charset="0"/>
              </a:rPr>
              <a:t>Pre-trained models</a:t>
            </a:r>
            <a:endParaRPr lang="zh-CN" altLang="en-US" sz="2800">
              <a:cs typeface="Arial" charset="0"/>
            </a:endParaRPr>
          </a:p>
        </p:txBody>
      </p:sp>
      <p:sp>
        <p:nvSpPr>
          <p:cNvPr id="57347" name="文本框 7"/>
          <p:cNvSpPr txBox="1">
            <a:spLocks noChangeArrowheads="1"/>
          </p:cNvSpPr>
          <p:nvPr/>
        </p:nvSpPr>
        <p:spPr bwMode="auto">
          <a:xfrm>
            <a:off x="827088" y="5329238"/>
            <a:ext cx="5980112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ts val="3000"/>
              </a:lnSpc>
              <a:buFont typeface="Arial" charset="0"/>
              <a:buChar char="•"/>
            </a:pPr>
            <a:r>
              <a:rPr lang="en-US" altLang="zh-CN" sz="2000">
                <a:cs typeface="Arial" charset="0"/>
              </a:rPr>
              <a:t>Source data: (</a:t>
            </a:r>
            <a:r>
              <a:rPr lang="en-US" altLang="zh-CN" sz="2000" i="1">
                <a:cs typeface="Arial" charset="0"/>
              </a:rPr>
              <a:t>x</a:t>
            </a:r>
            <a:r>
              <a:rPr lang="en-US" altLang="zh-CN" sz="2000" i="1" baseline="30000">
                <a:cs typeface="Arial" charset="0"/>
              </a:rPr>
              <a:t>S</a:t>
            </a:r>
            <a:r>
              <a:rPr lang="en-US" altLang="zh-CN" sz="2000" i="1">
                <a:cs typeface="Arial" charset="0"/>
              </a:rPr>
              <a:t>, y</a:t>
            </a:r>
            <a:r>
              <a:rPr lang="en-US" altLang="zh-CN" sz="2000" i="1" baseline="30000">
                <a:cs typeface="Arial" charset="0"/>
              </a:rPr>
              <a:t>S</a:t>
            </a:r>
            <a:r>
              <a:rPr lang="en-US" altLang="zh-CN" sz="2000">
                <a:cs typeface="Arial" charset="0"/>
              </a:rPr>
              <a:t>) </a:t>
            </a:r>
          </a:p>
          <a:p>
            <a:pPr marL="342900" indent="-342900">
              <a:lnSpc>
                <a:spcPts val="3000"/>
              </a:lnSpc>
              <a:buFont typeface="Arial" charset="0"/>
              <a:buChar char="•"/>
            </a:pPr>
            <a:r>
              <a:rPr lang="en-US" altLang="zh-CN" sz="2000">
                <a:cs typeface="Arial" charset="0"/>
              </a:rPr>
              <a:t>Target data: (</a:t>
            </a:r>
            <a:r>
              <a:rPr lang="en-US" altLang="zh-CN" sz="2000" i="1">
                <a:cs typeface="Arial" charset="0"/>
              </a:rPr>
              <a:t>x</a:t>
            </a:r>
            <a:r>
              <a:rPr lang="en-US" altLang="zh-CN" sz="2000" i="1" baseline="30000">
                <a:cs typeface="Arial" charset="0"/>
              </a:rPr>
              <a:t>t</a:t>
            </a:r>
            <a:r>
              <a:rPr lang="en-US" altLang="zh-CN" sz="2000" i="1">
                <a:cs typeface="Arial" charset="0"/>
              </a:rPr>
              <a:t>, y</a:t>
            </a:r>
            <a:r>
              <a:rPr lang="en-US" altLang="zh-CN" sz="2000" i="1" baseline="30000">
                <a:cs typeface="Arial" charset="0"/>
              </a:rPr>
              <a:t>t</a:t>
            </a:r>
            <a:r>
              <a:rPr lang="en-US" altLang="zh-CN" sz="2000">
                <a:cs typeface="Arial" charset="0"/>
              </a:rPr>
              <a:t>)</a:t>
            </a:r>
            <a:endParaRPr lang="zh-CN" altLang="en-US" sz="2000">
              <a:cs typeface="Arial" charset="0"/>
            </a:endParaRPr>
          </a:p>
        </p:txBody>
      </p:sp>
      <p:grpSp>
        <p:nvGrpSpPr>
          <p:cNvPr id="57348" name="组合 1"/>
          <p:cNvGrpSpPr>
            <a:grpSpLocks/>
          </p:cNvGrpSpPr>
          <p:nvPr/>
        </p:nvGrpSpPr>
        <p:grpSpPr bwMode="auto">
          <a:xfrm>
            <a:off x="3817938" y="5391150"/>
            <a:ext cx="2503487" cy="762000"/>
            <a:chOff x="3804227" y="5563258"/>
            <a:chExt cx="2504210" cy="763023"/>
          </a:xfrm>
        </p:grpSpPr>
        <p:sp>
          <p:nvSpPr>
            <p:cNvPr id="9" name="箭头: 右 8">
              <a:extLst>
                <a:ext uri="{FF2B5EF4-FFF2-40B4-BE49-F238E27FC236}"/>
              </a:extLst>
            </p:cNvPr>
            <p:cNvSpPr/>
            <p:nvPr/>
          </p:nvSpPr>
          <p:spPr>
            <a:xfrm rot="10800000">
              <a:off x="3804227" y="5633202"/>
              <a:ext cx="498619" cy="2304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箭头: 右 9">
              <a:extLst>
                <a:ext uri="{FF2B5EF4-FFF2-40B4-BE49-F238E27FC236}"/>
              </a:extLst>
            </p:cNvPr>
            <p:cNvSpPr/>
            <p:nvPr/>
          </p:nvSpPr>
          <p:spPr>
            <a:xfrm rot="10800000">
              <a:off x="3804227" y="6038558"/>
              <a:ext cx="498619" cy="2304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57352" name="文本框 10"/>
            <p:cNvSpPr txBox="1">
              <a:spLocks noChangeArrowheads="1"/>
            </p:cNvSpPr>
            <p:nvPr/>
          </p:nvSpPr>
          <p:spPr bwMode="auto">
            <a:xfrm>
              <a:off x="4572000" y="5563258"/>
              <a:ext cx="17364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cs typeface="Arial" charset="0"/>
                </a:rPr>
                <a:t>A large amount</a:t>
              </a:r>
              <a:endParaRPr lang="zh-CN" altLang="en-US">
                <a:cs typeface="Arial" charset="0"/>
              </a:endParaRPr>
            </a:p>
          </p:txBody>
        </p:sp>
        <p:sp>
          <p:nvSpPr>
            <p:cNvPr id="57353" name="文本框 11"/>
            <p:cNvSpPr txBox="1">
              <a:spLocks noChangeArrowheads="1"/>
            </p:cNvSpPr>
            <p:nvPr/>
          </p:nvSpPr>
          <p:spPr bwMode="auto">
            <a:xfrm>
              <a:off x="4572000" y="5956949"/>
              <a:ext cx="112088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cs typeface="Arial" charset="0"/>
                </a:rPr>
                <a:t>Very little</a:t>
              </a:r>
              <a:endParaRPr lang="zh-CN" altLang="en-US">
                <a:solidFill>
                  <a:srgbClr val="FF0000"/>
                </a:solidFill>
                <a:cs typeface="Arial" charset="0"/>
              </a:endParaRPr>
            </a:p>
          </p:txBody>
        </p:sp>
      </p:grpSp>
      <p:sp>
        <p:nvSpPr>
          <p:cNvPr id="57349" name="文本框 12"/>
          <p:cNvSpPr txBox="1">
            <a:spLocks noChangeArrowheads="1"/>
          </p:cNvSpPr>
          <p:nvPr/>
        </p:nvSpPr>
        <p:spPr bwMode="auto">
          <a:xfrm>
            <a:off x="827088" y="4548188"/>
            <a:ext cx="5980112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ts val="3000"/>
              </a:lnSpc>
              <a:buFont typeface="Wingdings" pitchFamily="2" charset="2"/>
              <a:buChar char="Ø"/>
            </a:pPr>
            <a:r>
              <a:rPr lang="en-US" altLang="zh-CN" sz="2800">
                <a:cs typeface="Arial" charset="0"/>
              </a:rPr>
              <a:t>Task description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1030288"/>
            <a:ext cx="53340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4" name="矩形 5"/>
          <p:cNvSpPr>
            <a:spLocks noChangeArrowheads="1"/>
          </p:cNvSpPr>
          <p:nvPr/>
        </p:nvSpPr>
        <p:spPr bwMode="auto">
          <a:xfrm>
            <a:off x="0" y="6488113"/>
            <a:ext cx="5811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cs typeface="Arial" charset="0"/>
              </a:rPr>
              <a:t>https://data-flair.training/blogs/transfer-learning/</a:t>
            </a:r>
          </a:p>
        </p:txBody>
      </p:sp>
      <p:sp>
        <p:nvSpPr>
          <p:cNvPr id="59395" name="文本框 6"/>
          <p:cNvSpPr txBox="1">
            <a:spLocks noChangeArrowheads="1"/>
          </p:cNvSpPr>
          <p:nvPr/>
        </p:nvSpPr>
        <p:spPr bwMode="auto">
          <a:xfrm>
            <a:off x="827088" y="163513"/>
            <a:ext cx="21685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>
                <a:cs typeface="Arial" charset="0"/>
              </a:rPr>
              <a:t>Fine-tune</a:t>
            </a:r>
            <a:endParaRPr lang="zh-CN" altLang="en-US" sz="2800">
              <a:cs typeface="Arial" charset="0"/>
            </a:endParaRPr>
          </a:p>
        </p:txBody>
      </p:sp>
      <p:sp>
        <p:nvSpPr>
          <p:cNvPr id="59396" name="文本框 7"/>
          <p:cNvSpPr txBox="1">
            <a:spLocks noChangeArrowheads="1"/>
          </p:cNvSpPr>
          <p:nvPr/>
        </p:nvSpPr>
        <p:spPr bwMode="auto">
          <a:xfrm>
            <a:off x="5811838" y="1030288"/>
            <a:ext cx="2663825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>
                <a:cs typeface="Arial" charset="0"/>
              </a:rPr>
              <a:t>Size of the data set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>
                <a:cs typeface="Arial" charset="0"/>
              </a:rPr>
              <a:t>Data similarity</a:t>
            </a:r>
            <a:endParaRPr lang="zh-CN" altLang="en-US" sz="2000">
              <a:cs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43013"/>
            <a:ext cx="6646863" cy="397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8" name="文本框 3"/>
          <p:cNvSpPr txBox="1">
            <a:spLocks noChangeArrowheads="1"/>
          </p:cNvSpPr>
          <p:nvPr/>
        </p:nvSpPr>
        <p:spPr bwMode="auto">
          <a:xfrm>
            <a:off x="477838" y="496888"/>
            <a:ext cx="31638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Conservative Training</a:t>
            </a:r>
            <a:endParaRPr lang="zh-CN" altLang="en-US" sz="2400">
              <a:cs typeface="Arial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60500"/>
            <a:ext cx="6623050" cy="406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2" name="文本框 3"/>
          <p:cNvSpPr txBox="1">
            <a:spLocks noChangeArrowheads="1"/>
          </p:cNvSpPr>
          <p:nvPr/>
        </p:nvSpPr>
        <p:spPr bwMode="auto">
          <a:xfrm>
            <a:off x="477838" y="496888"/>
            <a:ext cx="2082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Layer transfer</a:t>
            </a:r>
            <a:endParaRPr lang="zh-CN" altLang="en-US" sz="2400">
              <a:cs typeface="Arial" charset="0"/>
            </a:endParaRPr>
          </a:p>
        </p:txBody>
      </p:sp>
      <p:sp>
        <p:nvSpPr>
          <p:cNvPr id="61443" name="文本框 4"/>
          <p:cNvSpPr txBox="1">
            <a:spLocks noChangeArrowheads="1"/>
          </p:cNvSpPr>
          <p:nvPr/>
        </p:nvSpPr>
        <p:spPr bwMode="auto">
          <a:xfrm>
            <a:off x="5005388" y="2286000"/>
            <a:ext cx="914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cs typeface="Arial" charset="0"/>
              </a:rPr>
              <a:t>Freeze</a:t>
            </a:r>
            <a:endParaRPr lang="zh-CN" altLang="en-US">
              <a:cs typeface="Arial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文本框 3"/>
          <p:cNvSpPr txBox="1">
            <a:spLocks noChangeArrowheads="1"/>
          </p:cNvSpPr>
          <p:nvPr/>
        </p:nvSpPr>
        <p:spPr bwMode="auto">
          <a:xfrm>
            <a:off x="477838" y="496888"/>
            <a:ext cx="4292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Conservative Training - Image</a:t>
            </a:r>
            <a:endParaRPr lang="zh-CN" altLang="en-US" sz="2400">
              <a:cs typeface="Arial" charset="0"/>
            </a:endParaRPr>
          </a:p>
        </p:txBody>
      </p:sp>
      <p:sp>
        <p:nvSpPr>
          <p:cNvPr id="62466" name="矩形 4"/>
          <p:cNvSpPr>
            <a:spLocks noChangeArrowheads="1"/>
          </p:cNvSpPr>
          <p:nvPr/>
        </p:nvSpPr>
        <p:spPr bwMode="auto">
          <a:xfrm>
            <a:off x="477838" y="4897438"/>
            <a:ext cx="61563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de-DE" altLang="zh-CN" sz="2400">
                <a:solidFill>
                  <a:srgbClr val="FF0000"/>
                </a:solidFill>
                <a:cs typeface="Arial" charset="0"/>
              </a:rPr>
              <a:t>Do Better ImageNet Models Transfer Better?</a:t>
            </a:r>
            <a:endParaRPr lang="zh-CN" altLang="en-US" sz="2400">
              <a:solidFill>
                <a:srgbClr val="FF0000"/>
              </a:solidFill>
              <a:cs typeface="Arial" charset="0"/>
            </a:endParaRPr>
          </a:p>
        </p:txBody>
      </p:sp>
      <p:pic>
        <p:nvPicPr>
          <p:cNvPr id="6246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7463" y="1276350"/>
            <a:ext cx="28067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Picture 3" descr="C:\Users\Administrator\Desktop\f838717a-6ad1-11e6-9391-f0906c80bc1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7675" y="1279525"/>
            <a:ext cx="2252663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图片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9513" y="3016250"/>
            <a:ext cx="3590925" cy="209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图片 11"/>
          <p:cNvPicPr>
            <a:picLocks noChangeAspect="1"/>
          </p:cNvPicPr>
          <p:nvPr/>
        </p:nvPicPr>
        <p:blipFill>
          <a:blip r:embed="rId5"/>
          <a:srcRect b="18291"/>
          <a:stretch>
            <a:fillRect/>
          </a:stretch>
        </p:blipFill>
        <p:spPr bwMode="auto">
          <a:xfrm>
            <a:off x="93663" y="1416050"/>
            <a:ext cx="37338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 txBox="1">
            <a:spLocks/>
          </p:cNvSpPr>
          <p:nvPr/>
        </p:nvSpPr>
        <p:spPr bwMode="auto">
          <a:xfrm>
            <a:off x="685800" y="2733675"/>
            <a:ext cx="7772400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CN" sz="6000" b="1">
                <a:latin typeface="Calibri Light"/>
                <a:ea typeface="等线 Light"/>
                <a:cs typeface="等线 Light"/>
              </a:rPr>
              <a:t>Introduction</a:t>
            </a:r>
            <a:endParaRPr lang="zh-CN" altLang="en-US" sz="6000" b="1">
              <a:latin typeface="Calibri Light"/>
              <a:ea typeface="等线 Light"/>
              <a:cs typeface="等线 Light"/>
            </a:endParaRPr>
          </a:p>
        </p:txBody>
      </p:sp>
      <p:sp>
        <p:nvSpPr>
          <p:cNvPr id="17410" name="TextBox 1"/>
          <p:cNvSpPr txBox="1">
            <a:spLocks noChangeArrowheads="1"/>
          </p:cNvSpPr>
          <p:nvPr/>
        </p:nvSpPr>
        <p:spPr bwMode="auto">
          <a:xfrm>
            <a:off x="4044950" y="3787775"/>
            <a:ext cx="2660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Calibri" pitchFamily="34" charset="0"/>
              </a:rPr>
              <a:t>蔡臣静  </a:t>
            </a:r>
            <a:r>
              <a:rPr lang="en-US" altLang="zh-CN" b="1">
                <a:latin typeface="Calibri" pitchFamily="34" charset="0"/>
              </a:rPr>
              <a:t>1701111432  CQB</a:t>
            </a:r>
            <a:endParaRPr lang="zh-CN" altLang="en-US" b="1">
              <a:latin typeface="Calibri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DEDC78-6A40-4B5B-AF5E-0803C60205BC}" type="slidenum">
              <a:rPr lang="zh-CN" altLang="en-US"/>
              <a:pPr>
                <a:defRPr/>
              </a:pPr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088" y="928688"/>
            <a:ext cx="8251825" cy="261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0" name="矩形 1"/>
          <p:cNvSpPr>
            <a:spLocks noChangeArrowheads="1"/>
          </p:cNvSpPr>
          <p:nvPr/>
        </p:nvSpPr>
        <p:spPr bwMode="auto">
          <a:xfrm>
            <a:off x="609600" y="3059113"/>
            <a:ext cx="63198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3200">
                <a:solidFill>
                  <a:srgbClr val="FF0000"/>
                </a:solidFill>
                <a:cs typeface="Arial" charset="0"/>
              </a:rPr>
              <a:t>Which layer can be transferred?</a:t>
            </a:r>
          </a:p>
        </p:txBody>
      </p:sp>
      <p:sp>
        <p:nvSpPr>
          <p:cNvPr id="63491" name="矩形 3"/>
          <p:cNvSpPr>
            <a:spLocks noChangeArrowheads="1"/>
          </p:cNvSpPr>
          <p:nvPr/>
        </p:nvSpPr>
        <p:spPr bwMode="auto">
          <a:xfrm>
            <a:off x="609600" y="3986213"/>
            <a:ext cx="6319838" cy="145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>
                <a:solidFill>
                  <a:srgbClr val="000000"/>
                </a:solidFill>
                <a:cs typeface="Arial" charset="0"/>
              </a:rPr>
              <a:t>•Speech: usually copy the last few layers</a:t>
            </a:r>
          </a:p>
          <a:p>
            <a:pPr>
              <a:lnSpc>
                <a:spcPct val="200000"/>
              </a:lnSpc>
            </a:pPr>
            <a:r>
              <a:rPr lang="en-US" altLang="zh-CN" sz="2400">
                <a:solidFill>
                  <a:srgbClr val="000000"/>
                </a:solidFill>
                <a:cs typeface="Arial" charset="0"/>
              </a:rPr>
              <a:t>•Image: usually copy the first few layers</a:t>
            </a:r>
          </a:p>
        </p:txBody>
      </p:sp>
      <p:sp>
        <p:nvSpPr>
          <p:cNvPr id="63492" name="矩形 5"/>
          <p:cNvSpPr>
            <a:spLocks noChangeArrowheads="1"/>
          </p:cNvSpPr>
          <p:nvPr/>
        </p:nvSpPr>
        <p:spPr bwMode="auto">
          <a:xfrm>
            <a:off x="609600" y="5362575"/>
            <a:ext cx="63198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3200">
                <a:solidFill>
                  <a:srgbClr val="FF0000"/>
                </a:solidFill>
                <a:cs typeface="Arial" charset="0"/>
              </a:rPr>
              <a:t>How to fine tune better?</a:t>
            </a:r>
          </a:p>
        </p:txBody>
      </p:sp>
      <p:sp>
        <p:nvSpPr>
          <p:cNvPr id="63493" name="文本框 6"/>
          <p:cNvSpPr txBox="1">
            <a:spLocks noChangeArrowheads="1"/>
          </p:cNvSpPr>
          <p:nvPr/>
        </p:nvSpPr>
        <p:spPr bwMode="auto">
          <a:xfrm>
            <a:off x="477838" y="496888"/>
            <a:ext cx="32115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Layer transfer - Image</a:t>
            </a:r>
            <a:endParaRPr lang="zh-CN" altLang="en-US" sz="2400">
              <a:cs typeface="Arial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7100" y="2992438"/>
            <a:ext cx="4749800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9963" y="882650"/>
            <a:ext cx="7204075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矩形 6"/>
          <p:cNvSpPr>
            <a:spLocks noChangeArrowheads="1"/>
          </p:cNvSpPr>
          <p:nvPr/>
        </p:nvSpPr>
        <p:spPr bwMode="auto">
          <a:xfrm>
            <a:off x="477838" y="4897438"/>
            <a:ext cx="61563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de-DE" altLang="zh-CN" sz="2400">
                <a:solidFill>
                  <a:srgbClr val="FF0000"/>
                </a:solidFill>
                <a:cs typeface="Arial" charset="0"/>
              </a:rPr>
              <a:t>Do Better ImageNet Models Transfer Better?</a:t>
            </a:r>
            <a:endParaRPr lang="zh-CN" altLang="en-US" sz="2400">
              <a:solidFill>
                <a:srgbClr val="FF0000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矩形 1"/>
          <p:cNvSpPr>
            <a:spLocks noChangeArrowheads="1"/>
          </p:cNvSpPr>
          <p:nvPr/>
        </p:nvSpPr>
        <p:spPr bwMode="auto">
          <a:xfrm>
            <a:off x="477838" y="606425"/>
            <a:ext cx="7924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cs typeface="Arial" charset="0"/>
              </a:rPr>
              <a:t>The relationship between architecture and transfer.</a:t>
            </a:r>
            <a:endParaRPr lang="zh-CN" altLang="en-US" sz="2400">
              <a:cs typeface="Arial" charset="0"/>
            </a:endParaRPr>
          </a:p>
        </p:txBody>
      </p:sp>
      <p:sp>
        <p:nvSpPr>
          <p:cNvPr id="65538" name="矩形 2"/>
          <p:cNvSpPr>
            <a:spLocks noChangeArrowheads="1"/>
          </p:cNvSpPr>
          <p:nvPr/>
        </p:nvSpPr>
        <p:spPr bwMode="auto">
          <a:xfrm>
            <a:off x="477838" y="1189038"/>
            <a:ext cx="7924800" cy="293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400">
                <a:cs typeface="Arial" charset="0"/>
              </a:rPr>
              <a:t>Models that perform better on ImageNet necessarily perform better on other vision tasks?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400">
                <a:cs typeface="Arial" charset="0"/>
              </a:rPr>
              <a:t>Better network architectures learn better features that can be transferred across vision-based tasks?</a:t>
            </a:r>
            <a:endParaRPr lang="zh-CN" altLang="en-US" sz="2400">
              <a:cs typeface="Arial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矩形 1"/>
          <p:cNvSpPr>
            <a:spLocks noChangeArrowheads="1"/>
          </p:cNvSpPr>
          <p:nvPr/>
        </p:nvSpPr>
        <p:spPr bwMode="auto">
          <a:xfrm>
            <a:off x="0" y="271463"/>
            <a:ext cx="73247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>
                <a:cs typeface="Arial" charset="0"/>
              </a:rPr>
              <a:t>Tricks for image classification with CNN networks</a:t>
            </a:r>
            <a:endParaRPr lang="zh-CN" altLang="en-US" sz="2400">
              <a:cs typeface="Arial" charset="0"/>
            </a:endParaRPr>
          </a:p>
        </p:txBody>
      </p:sp>
      <p:sp>
        <p:nvSpPr>
          <p:cNvPr id="3" name="文本框 2">
            <a:extLst>
              <a:ext uri="{FF2B5EF4-FFF2-40B4-BE49-F238E27FC236}"/>
            </a:extLst>
          </p:cNvPr>
          <p:cNvSpPr txBox="1"/>
          <p:nvPr/>
        </p:nvSpPr>
        <p:spPr>
          <a:xfrm>
            <a:off x="365125" y="1069975"/>
            <a:ext cx="7326313" cy="2239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CNN networks: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ResNet-50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Inception-V3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MobileNet</a:t>
            </a:r>
            <a:endParaRPr lang="en-US" altLang="zh-CN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/>
            </a:extLst>
          </p:cNvPr>
          <p:cNvSpPr txBox="1"/>
          <p:nvPr/>
        </p:nvSpPr>
        <p:spPr>
          <a:xfrm>
            <a:off x="3662363" y="1069975"/>
            <a:ext cx="5481637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Dataset: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ISLVRC2012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(1.3 million images for training and 1000 classes)</a:t>
            </a:r>
            <a:endParaRPr lang="zh-CN" altLang="en-US" sz="1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4" name="矩形 4"/>
          <p:cNvSpPr>
            <a:spLocks noChangeArrowheads="1"/>
          </p:cNvSpPr>
          <p:nvPr/>
        </p:nvSpPr>
        <p:spPr bwMode="auto">
          <a:xfrm>
            <a:off x="365125" y="3429000"/>
            <a:ext cx="3270250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>
                <a:cs typeface="Arial" charset="0"/>
              </a:rPr>
              <a:t>Efficient training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>
                <a:cs typeface="Arial" charset="0"/>
              </a:rPr>
              <a:t>Model tweaks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>
                <a:cs typeface="Arial" charset="0"/>
              </a:rPr>
              <a:t>Training refinements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>
                <a:cs typeface="Arial" charset="0"/>
              </a:rPr>
              <a:t>Mixup training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>
                <a:cs typeface="Arial" charset="0"/>
              </a:rPr>
              <a:t>Transfer learning</a:t>
            </a:r>
            <a:endParaRPr lang="zh-CN" altLang="en-US" sz="2400">
              <a:cs typeface="Arial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矩形 1"/>
          <p:cNvSpPr>
            <a:spLocks noChangeArrowheads="1"/>
          </p:cNvSpPr>
          <p:nvPr/>
        </p:nvSpPr>
        <p:spPr bwMode="auto">
          <a:xfrm>
            <a:off x="0" y="271463"/>
            <a:ext cx="73247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>
                <a:cs typeface="Arial" charset="0"/>
              </a:rPr>
              <a:t>Tricks for image classification with CNN networks</a:t>
            </a:r>
            <a:endParaRPr lang="zh-CN" altLang="en-US" sz="2400">
              <a:cs typeface="Arial" charset="0"/>
            </a:endParaRPr>
          </a:p>
        </p:txBody>
      </p:sp>
      <p:sp>
        <p:nvSpPr>
          <p:cNvPr id="67586" name="矩形 2"/>
          <p:cNvSpPr>
            <a:spLocks noChangeArrowheads="1"/>
          </p:cNvSpPr>
          <p:nvPr/>
        </p:nvSpPr>
        <p:spPr bwMode="auto">
          <a:xfrm>
            <a:off x="365125" y="785813"/>
            <a:ext cx="2744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sz="2400">
                <a:cs typeface="Arial" charset="0"/>
              </a:rPr>
              <a:t>Efficient Training</a:t>
            </a:r>
            <a:endParaRPr lang="zh-CN" altLang="en-US" sz="2400">
              <a:cs typeface="Arial" charset="0"/>
            </a:endParaRPr>
          </a:p>
        </p:txBody>
      </p:sp>
      <p:sp>
        <p:nvSpPr>
          <p:cNvPr id="5" name="矩形 4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5760" y="1888936"/>
            <a:ext cx="6051657" cy="2164695"/>
          </a:xfrm>
          <a:prstGeom prst="rect">
            <a:avLst/>
          </a:prstGeom>
          <a:blipFill>
            <a:blip r:embed="rId2"/>
            <a:stretch>
              <a:fillRect l="-906" b="-3662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67588" name="矩形 5"/>
          <p:cNvSpPr>
            <a:spLocks noChangeArrowheads="1"/>
          </p:cNvSpPr>
          <p:nvPr/>
        </p:nvSpPr>
        <p:spPr bwMode="auto">
          <a:xfrm>
            <a:off x="365125" y="1247775"/>
            <a:ext cx="35115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>
                <a:cs typeface="Arial" charset="0"/>
              </a:rPr>
              <a:t>Lower numerical precision</a:t>
            </a:r>
          </a:p>
        </p:txBody>
      </p:sp>
      <p:pic>
        <p:nvPicPr>
          <p:cNvPr id="67589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125" y="4316413"/>
            <a:ext cx="45085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0" name="矩形 10"/>
          <p:cNvSpPr>
            <a:spLocks noChangeArrowheads="1"/>
          </p:cNvSpPr>
          <p:nvPr/>
        </p:nvSpPr>
        <p:spPr bwMode="auto">
          <a:xfrm>
            <a:off x="3081338" y="4043363"/>
            <a:ext cx="1792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cs typeface="Arial" charset="0"/>
              </a:rPr>
              <a:t>(BS=256 with FP32)</a:t>
            </a:r>
            <a:endParaRPr lang="zh-CN" altLang="en-US" sz="1400">
              <a:cs typeface="Arial" charset="0"/>
            </a:endParaRPr>
          </a:p>
        </p:txBody>
      </p:sp>
      <p:sp>
        <p:nvSpPr>
          <p:cNvPr id="67591" name="矩形 11"/>
          <p:cNvSpPr>
            <a:spLocks noChangeArrowheads="1"/>
          </p:cNvSpPr>
          <p:nvPr/>
        </p:nvSpPr>
        <p:spPr bwMode="auto">
          <a:xfrm>
            <a:off x="1246188" y="4044950"/>
            <a:ext cx="19415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cs typeface="Arial" charset="0"/>
              </a:rPr>
              <a:t>(BS=1024 with FP16)</a:t>
            </a:r>
            <a:endParaRPr lang="zh-CN" altLang="en-US" sz="1400">
              <a:cs typeface="Arial" charset="0"/>
            </a:endParaRPr>
          </a:p>
        </p:txBody>
      </p:sp>
      <p:pic>
        <p:nvPicPr>
          <p:cNvPr id="67592" name="图片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125" y="5295900"/>
            <a:ext cx="2789238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矩形 1"/>
          <p:cNvSpPr>
            <a:spLocks noChangeArrowheads="1"/>
          </p:cNvSpPr>
          <p:nvPr/>
        </p:nvSpPr>
        <p:spPr bwMode="auto">
          <a:xfrm>
            <a:off x="0" y="271463"/>
            <a:ext cx="73247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>
                <a:cs typeface="Arial" charset="0"/>
              </a:rPr>
              <a:t>Tricks for image classification with CNN networks</a:t>
            </a:r>
            <a:endParaRPr lang="zh-CN" altLang="en-US" sz="2400">
              <a:cs typeface="Arial" charset="0"/>
            </a:endParaRPr>
          </a:p>
        </p:txBody>
      </p:sp>
      <p:sp>
        <p:nvSpPr>
          <p:cNvPr id="68610" name="矩形 2"/>
          <p:cNvSpPr>
            <a:spLocks noChangeArrowheads="1"/>
          </p:cNvSpPr>
          <p:nvPr/>
        </p:nvSpPr>
        <p:spPr bwMode="auto">
          <a:xfrm>
            <a:off x="365125" y="785813"/>
            <a:ext cx="2436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sz="2400">
                <a:cs typeface="Arial" charset="0"/>
              </a:rPr>
              <a:t>Model Tweaks</a:t>
            </a:r>
            <a:endParaRPr lang="zh-CN" altLang="en-US" sz="2400">
              <a:cs typeface="Arial" charset="0"/>
            </a:endParaRPr>
          </a:p>
        </p:txBody>
      </p:sp>
      <p:pic>
        <p:nvPicPr>
          <p:cNvPr id="68611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125" y="1300163"/>
            <a:ext cx="3422650" cy="303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2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2425" y="1247775"/>
            <a:ext cx="3738563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图片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125" y="4733925"/>
            <a:ext cx="4481513" cy="133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4" name="文本框 3"/>
          <p:cNvSpPr txBox="1">
            <a:spLocks noChangeArrowheads="1"/>
          </p:cNvSpPr>
          <p:nvPr/>
        </p:nvSpPr>
        <p:spPr bwMode="auto">
          <a:xfrm>
            <a:off x="5683250" y="877888"/>
            <a:ext cx="6969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Arial" charset="0"/>
              </a:rPr>
              <a:t>Input</a:t>
            </a:r>
            <a:endParaRPr lang="zh-CN" altLang="en-US">
              <a:cs typeface="Arial" charset="0"/>
            </a:endParaRPr>
          </a:p>
        </p:txBody>
      </p:sp>
      <p:sp>
        <p:nvSpPr>
          <p:cNvPr id="68615" name="文本框 7"/>
          <p:cNvSpPr txBox="1">
            <a:spLocks noChangeArrowheads="1"/>
          </p:cNvSpPr>
          <p:nvPr/>
        </p:nvSpPr>
        <p:spPr bwMode="auto">
          <a:xfrm>
            <a:off x="6381750" y="877888"/>
            <a:ext cx="15192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Arial" charset="0"/>
              </a:rPr>
              <a:t>Downsample</a:t>
            </a:r>
            <a:endParaRPr lang="zh-CN" altLang="en-US">
              <a:cs typeface="Arial" charset="0"/>
            </a:endParaRPr>
          </a:p>
        </p:txBody>
      </p:sp>
      <p:sp>
        <p:nvSpPr>
          <p:cNvPr id="68616" name="文本框 9"/>
          <p:cNvSpPr txBox="1">
            <a:spLocks noChangeArrowheads="1"/>
          </p:cNvSpPr>
          <p:nvPr/>
        </p:nvSpPr>
        <p:spPr bwMode="auto">
          <a:xfrm>
            <a:off x="4164013" y="877888"/>
            <a:ext cx="15176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Arial" charset="0"/>
              </a:rPr>
              <a:t>Downsample</a:t>
            </a:r>
            <a:endParaRPr lang="zh-CN" altLang="en-US">
              <a:cs typeface="Arial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矩形 1"/>
          <p:cNvSpPr>
            <a:spLocks noChangeArrowheads="1"/>
          </p:cNvSpPr>
          <p:nvPr/>
        </p:nvSpPr>
        <p:spPr bwMode="auto">
          <a:xfrm>
            <a:off x="0" y="271463"/>
            <a:ext cx="73247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>
                <a:cs typeface="Arial" charset="0"/>
              </a:rPr>
              <a:t>Tricks for image classification with CNN networks</a:t>
            </a:r>
            <a:endParaRPr lang="zh-CN" altLang="en-US" sz="2400">
              <a:cs typeface="Arial" charset="0"/>
            </a:endParaRPr>
          </a:p>
        </p:txBody>
      </p:sp>
      <p:sp>
        <p:nvSpPr>
          <p:cNvPr id="69634" name="矩形 2"/>
          <p:cNvSpPr>
            <a:spLocks noChangeArrowheads="1"/>
          </p:cNvSpPr>
          <p:nvPr/>
        </p:nvSpPr>
        <p:spPr bwMode="auto">
          <a:xfrm>
            <a:off x="365125" y="785813"/>
            <a:ext cx="32702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sz="2400">
                <a:cs typeface="Arial" charset="0"/>
              </a:rPr>
              <a:t>Training refinements</a:t>
            </a:r>
            <a:endParaRPr lang="zh-CN" altLang="en-US" sz="2400">
              <a:cs typeface="Arial" charset="0"/>
            </a:endParaRPr>
          </a:p>
        </p:txBody>
      </p:sp>
      <p:sp>
        <p:nvSpPr>
          <p:cNvPr id="69635" name="矩形 3"/>
          <p:cNvSpPr>
            <a:spLocks noChangeArrowheads="1"/>
          </p:cNvSpPr>
          <p:nvPr/>
        </p:nvSpPr>
        <p:spPr bwMode="auto">
          <a:xfrm>
            <a:off x="365125" y="1300163"/>
            <a:ext cx="3422650" cy="129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>
                <a:cs typeface="Arial" charset="0"/>
              </a:rPr>
              <a:t>Cosine Learning Rate Decay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>
                <a:cs typeface="Arial" charset="0"/>
              </a:rPr>
              <a:t>Label Smoothing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>
                <a:cs typeface="Arial" charset="0"/>
              </a:rPr>
              <a:t>Knowledge Distillation</a:t>
            </a:r>
            <a:endParaRPr lang="zh-CN" altLang="en-US">
              <a:cs typeface="Arial" charset="0"/>
            </a:endParaRPr>
          </a:p>
        </p:txBody>
      </p:sp>
      <p:pic>
        <p:nvPicPr>
          <p:cNvPr id="6963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575" y="3351213"/>
            <a:ext cx="3049588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0" y="1362075"/>
            <a:ext cx="12700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图片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6300" y="1765300"/>
            <a:ext cx="2311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9" name="图片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5675" y="3351213"/>
            <a:ext cx="3033713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0" name="图片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14700" y="2303463"/>
            <a:ext cx="251460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矩形 1"/>
          <p:cNvSpPr>
            <a:spLocks noChangeArrowheads="1"/>
          </p:cNvSpPr>
          <p:nvPr/>
        </p:nvSpPr>
        <p:spPr bwMode="auto">
          <a:xfrm>
            <a:off x="0" y="271463"/>
            <a:ext cx="73247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>
                <a:cs typeface="Arial" charset="0"/>
              </a:rPr>
              <a:t>Tricks for image classification with CNN networks</a:t>
            </a:r>
            <a:endParaRPr lang="zh-CN" altLang="en-US" sz="2400">
              <a:cs typeface="Arial" charset="0"/>
            </a:endParaRPr>
          </a:p>
        </p:txBody>
      </p:sp>
      <p:sp>
        <p:nvSpPr>
          <p:cNvPr id="70658" name="矩形 2"/>
          <p:cNvSpPr>
            <a:spLocks noChangeArrowheads="1"/>
          </p:cNvSpPr>
          <p:nvPr/>
        </p:nvSpPr>
        <p:spPr bwMode="auto">
          <a:xfrm>
            <a:off x="365125" y="785813"/>
            <a:ext cx="23923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sz="2400">
                <a:cs typeface="Arial" charset="0"/>
              </a:rPr>
              <a:t>Mixup training</a:t>
            </a:r>
            <a:endParaRPr lang="zh-CN" altLang="en-US" sz="2400">
              <a:cs typeface="Arial" charset="0"/>
            </a:endParaRPr>
          </a:p>
        </p:txBody>
      </p:sp>
      <p:pic>
        <p:nvPicPr>
          <p:cNvPr id="70659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125" y="1566863"/>
            <a:ext cx="23923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0" name="文本框 5"/>
          <p:cNvSpPr txBox="1">
            <a:spLocks noChangeArrowheads="1"/>
          </p:cNvSpPr>
          <p:nvPr/>
        </p:nvSpPr>
        <p:spPr bwMode="auto">
          <a:xfrm>
            <a:off x="2992438" y="1657350"/>
            <a:ext cx="2787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Data augmentation</a:t>
            </a:r>
            <a:endParaRPr lang="zh-CN" altLang="en-US" sz="2400">
              <a:cs typeface="Arial" charset="0"/>
            </a:endParaRPr>
          </a:p>
        </p:txBody>
      </p:sp>
      <p:pic>
        <p:nvPicPr>
          <p:cNvPr id="70661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125" y="2566988"/>
            <a:ext cx="5984875" cy="199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图片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125" y="5053013"/>
            <a:ext cx="586263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/>
            </a:extLst>
          </p:cNvPr>
          <p:cNvSpPr/>
          <p:nvPr/>
        </p:nvSpPr>
        <p:spPr>
          <a:xfrm>
            <a:off x="284163" y="182563"/>
            <a:ext cx="7691437" cy="1131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Object detection (</a:t>
            </a:r>
            <a:r>
              <a:rPr lang="en-US" altLang="zh-CN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 bounding boxes of objects in an image</a:t>
            </a: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Semantic segmentation (</a:t>
            </a:r>
            <a:r>
              <a:rPr lang="en-US" altLang="zh-CN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category for every pixel</a:t>
            </a: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2" name="矩形 3"/>
          <p:cNvSpPr>
            <a:spLocks noChangeArrowheads="1"/>
          </p:cNvSpPr>
          <p:nvPr/>
        </p:nvSpPr>
        <p:spPr bwMode="auto">
          <a:xfrm>
            <a:off x="284163" y="1546225"/>
            <a:ext cx="28225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>
                <a:cs typeface="Arial" charset="0"/>
              </a:rPr>
              <a:t>Model: Faster-RCNN</a:t>
            </a:r>
          </a:p>
          <a:p>
            <a:pPr>
              <a:lnSpc>
                <a:spcPct val="200000"/>
              </a:lnSpc>
            </a:pPr>
            <a:r>
              <a:rPr lang="en-US" altLang="zh-CN" sz="2000">
                <a:cs typeface="Arial" charset="0"/>
              </a:rPr>
              <a:t>Dataset: PASCAL VOC</a:t>
            </a:r>
          </a:p>
        </p:txBody>
      </p:sp>
      <p:sp>
        <p:nvSpPr>
          <p:cNvPr id="71683" name="矩形 4"/>
          <p:cNvSpPr>
            <a:spLocks noChangeArrowheads="1"/>
          </p:cNvSpPr>
          <p:nvPr/>
        </p:nvSpPr>
        <p:spPr bwMode="auto">
          <a:xfrm>
            <a:off x="3632200" y="1546225"/>
            <a:ext cx="4976813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>
                <a:cs typeface="Arial" charset="0"/>
              </a:rPr>
              <a:t>Model: Fully Convolutional Network (FCN)</a:t>
            </a:r>
          </a:p>
          <a:p>
            <a:pPr>
              <a:lnSpc>
                <a:spcPct val="200000"/>
              </a:lnSpc>
            </a:pPr>
            <a:r>
              <a:rPr lang="en-US" altLang="zh-CN" sz="2000">
                <a:cs typeface="Arial" charset="0"/>
              </a:rPr>
              <a:t>Dataset: ADE20K</a:t>
            </a:r>
          </a:p>
        </p:txBody>
      </p:sp>
      <p:pic>
        <p:nvPicPr>
          <p:cNvPr id="71684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138" y="3006725"/>
            <a:ext cx="2867025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图片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4213" y="3005138"/>
            <a:ext cx="347980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矩形 11"/>
          <p:cNvSpPr>
            <a:spLocks noChangeArrowheads="1"/>
          </p:cNvSpPr>
          <p:nvPr/>
        </p:nvSpPr>
        <p:spPr bwMode="auto">
          <a:xfrm>
            <a:off x="211138" y="5013325"/>
            <a:ext cx="6727825" cy="128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>
                <a:cs typeface="Arial" charset="0"/>
              </a:rPr>
              <a:t>Improvement on image classification accuracy leads to better transfer learning performance in other application domains such as </a:t>
            </a:r>
            <a:r>
              <a:rPr lang="en-US" altLang="zh-CN">
                <a:solidFill>
                  <a:srgbClr val="FF0000"/>
                </a:solidFill>
                <a:cs typeface="Arial" charset="0"/>
              </a:rPr>
              <a:t>object detection</a:t>
            </a:r>
            <a:r>
              <a:rPr lang="en-US" altLang="zh-CN">
                <a:cs typeface="Arial" charset="0"/>
              </a:rPr>
              <a:t> and </a:t>
            </a:r>
            <a:r>
              <a:rPr lang="en-US" altLang="zh-CN">
                <a:solidFill>
                  <a:srgbClr val="FF0000"/>
                </a:solidFill>
                <a:cs typeface="Arial" charset="0"/>
              </a:rPr>
              <a:t>semantic segmentation</a:t>
            </a:r>
            <a:r>
              <a:rPr lang="en-US" altLang="zh-CN">
                <a:cs typeface="Arial" charset="0"/>
              </a:rPr>
              <a:t>.</a:t>
            </a:r>
            <a:endParaRPr lang="zh-CN" altLang="en-US">
              <a:cs typeface="Arial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矩形 1"/>
          <p:cNvSpPr>
            <a:spLocks noChangeArrowheads="1"/>
          </p:cNvSpPr>
          <p:nvPr/>
        </p:nvSpPr>
        <p:spPr bwMode="auto">
          <a:xfrm>
            <a:off x="477838" y="606425"/>
            <a:ext cx="7924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cs typeface="Arial" charset="0"/>
              </a:rPr>
              <a:t>The relationship between architecture and transfer.</a:t>
            </a:r>
            <a:endParaRPr lang="zh-CN" altLang="en-US" sz="2400">
              <a:cs typeface="Arial" charset="0"/>
            </a:endParaRPr>
          </a:p>
        </p:txBody>
      </p:sp>
      <p:sp>
        <p:nvSpPr>
          <p:cNvPr id="72706" name="矩形 2"/>
          <p:cNvSpPr>
            <a:spLocks noChangeArrowheads="1"/>
          </p:cNvSpPr>
          <p:nvPr/>
        </p:nvSpPr>
        <p:spPr bwMode="auto">
          <a:xfrm>
            <a:off x="477838" y="1068388"/>
            <a:ext cx="7924800" cy="223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>
                <a:solidFill>
                  <a:srgbClr val="FF0000"/>
                </a:solidFill>
                <a:cs typeface="Arial" charset="0"/>
              </a:rPr>
              <a:t>Models that perform better on ImageNet necessarily perform better on other vision tasks?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>
                <a:solidFill>
                  <a:srgbClr val="FF0000"/>
                </a:solidFill>
                <a:cs typeface="Arial" charset="0"/>
              </a:rPr>
              <a:t>Better network architectures learn better features that can be transferred across vision-based tasks?</a:t>
            </a:r>
            <a:endParaRPr lang="zh-CN" altLang="en-US" sz="240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72707" name="矩形 5"/>
          <p:cNvSpPr>
            <a:spLocks noChangeArrowheads="1"/>
          </p:cNvSpPr>
          <p:nvPr/>
        </p:nvSpPr>
        <p:spPr bwMode="auto">
          <a:xfrm>
            <a:off x="477838" y="3549650"/>
            <a:ext cx="7132637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>
                <a:cs typeface="Arial" charset="0"/>
              </a:rPr>
              <a:t>16 classification networks 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>
                <a:cs typeface="Arial" charset="0"/>
              </a:rPr>
              <a:t>12 image classification datasets</a:t>
            </a:r>
            <a:endParaRPr lang="zh-CN" altLang="en-US" sz="2400">
              <a:cs typeface="Arial" charset="0"/>
            </a:endParaRPr>
          </a:p>
        </p:txBody>
      </p:sp>
      <p:sp>
        <p:nvSpPr>
          <p:cNvPr id="72708" name="矩形 8"/>
          <p:cNvSpPr>
            <a:spLocks noChangeArrowheads="1"/>
          </p:cNvSpPr>
          <p:nvPr/>
        </p:nvSpPr>
        <p:spPr bwMode="auto">
          <a:xfrm>
            <a:off x="477838" y="4924425"/>
            <a:ext cx="5446712" cy="128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>
              <a:lnSpc>
                <a:spcPct val="150000"/>
              </a:lnSpc>
              <a:buFont typeface="Calibri Light"/>
              <a:buAutoNum type="romanUcPeriod"/>
            </a:pPr>
            <a:r>
              <a:rPr lang="en-US" altLang="zh-CN">
                <a:cs typeface="Arial" charset="0"/>
              </a:rPr>
              <a:t>Fixed feature extractors</a:t>
            </a:r>
          </a:p>
          <a:p>
            <a:pPr marL="514350" indent="-514350">
              <a:lnSpc>
                <a:spcPct val="150000"/>
              </a:lnSpc>
              <a:buFont typeface="Calibri Light"/>
              <a:buAutoNum type="romanUcPeriod"/>
            </a:pPr>
            <a:r>
              <a:rPr lang="en-US" altLang="zh-CN">
                <a:cs typeface="Arial" charset="0"/>
              </a:rPr>
              <a:t>Fine-tuned from imageNet initialization</a:t>
            </a:r>
          </a:p>
          <a:p>
            <a:pPr marL="514350" indent="-514350">
              <a:lnSpc>
                <a:spcPct val="150000"/>
              </a:lnSpc>
              <a:buFont typeface="Calibri Light"/>
              <a:buAutoNum type="romanUcPeriod"/>
            </a:pPr>
            <a:r>
              <a:rPr lang="en-US" altLang="zh-CN">
                <a:cs typeface="Arial" charset="0"/>
              </a:rPr>
              <a:t>Trained from random initialization</a:t>
            </a:r>
            <a:endParaRPr lang="zh-CN" altLang="en-US">
              <a:cs typeface="Arial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 txBox="1">
            <a:spLocks/>
          </p:cNvSpPr>
          <p:nvPr/>
        </p:nvSpPr>
        <p:spPr bwMode="auto">
          <a:xfrm>
            <a:off x="-1182688" y="271463"/>
            <a:ext cx="5227638" cy="90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CN" sz="3600" b="1">
                <a:latin typeface="Calibri Light"/>
                <a:ea typeface="等线 Light"/>
                <a:cs typeface="等线 Light"/>
              </a:rPr>
              <a:t>Introduction</a:t>
            </a:r>
            <a:endParaRPr lang="zh-CN" altLang="en-US" sz="3600" b="1">
              <a:latin typeface="Calibri Light"/>
              <a:ea typeface="等线 Light"/>
              <a:cs typeface="等线 Light"/>
            </a:endParaRPr>
          </a:p>
        </p:txBody>
      </p:sp>
      <p:sp>
        <p:nvSpPr>
          <p:cNvPr id="3" name="TextBox 2">
            <a:extLst>
              <a:ext uri="{FF2B5EF4-FFF2-40B4-BE49-F238E27FC236}"/>
            </a:extLst>
          </p:cNvPr>
          <p:cNvSpPr txBox="1"/>
          <p:nvPr/>
        </p:nvSpPr>
        <p:spPr>
          <a:xfrm>
            <a:off x="801688" y="1900238"/>
            <a:ext cx="3030537" cy="16303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+mj-lt"/>
                <a:ea typeface="+mn-ea"/>
                <a:cs typeface="Times New Roman" panose="02020603050405020304" pitchFamily="18" charset="0"/>
              </a:rPr>
              <a:t>Data collection cost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+mj-lt"/>
                <a:ea typeface="+mn-ea"/>
                <a:cs typeface="Times New Roman" panose="02020603050405020304" pitchFamily="18" charset="0"/>
              </a:rPr>
              <a:t>Computing resource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+mj-lt"/>
                <a:ea typeface="+mn-ea"/>
                <a:cs typeface="Times New Roman" panose="02020603050405020304" pitchFamily="18" charset="0"/>
              </a:rPr>
              <a:t>Time consuming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zh-CN" altLang="en-US" sz="2000" dirty="0">
              <a:latin typeface="+mj-lt"/>
              <a:ea typeface="+mn-ea"/>
              <a:cs typeface="Times New Roman" panose="02020603050405020304" pitchFamily="18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36575" y="3468688"/>
            <a:ext cx="7727950" cy="2941637"/>
            <a:chOff x="-141478" y="2471991"/>
            <a:chExt cx="7831978" cy="3113660"/>
          </a:xfrm>
        </p:grpSpPr>
        <p:sp>
          <p:nvSpPr>
            <p:cNvPr id="5" name="Rectangle 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712483" y="5168928"/>
              <a:ext cx="2392389" cy="2923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>
                  <a:latin typeface="+mj-lt"/>
                  <a:ea typeface="+mn-ea"/>
                  <a:cs typeface="Times New Roman" panose="02020603050405020304" pitchFamily="18" charset="0"/>
                </a:rPr>
                <a:t>- Andrew Ng, NIPS 2016 tutorial</a:t>
              </a:r>
              <a:endParaRPr lang="zh-CN" altLang="en-US" sz="1200" dirty="0">
                <a:latin typeface="+mj-lt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18440" name="Group 5"/>
            <p:cNvGrpSpPr>
              <a:grpSpLocks/>
            </p:cNvGrpSpPr>
            <p:nvPr/>
          </p:nvGrpSpPr>
          <p:grpSpPr bwMode="auto">
            <a:xfrm>
              <a:off x="1435544" y="2471991"/>
              <a:ext cx="4282493" cy="2681753"/>
              <a:chOff x="5494019" y="-281454"/>
              <a:chExt cx="4282493" cy="2681753"/>
            </a:xfrm>
          </p:grpSpPr>
          <p:cxnSp>
            <p:nvCxnSpPr>
              <p:cNvPr id="13" name="Straight Arrow Connector 12">
                <a:extLst>
                  <a:ext uri="{FF2B5EF4-FFF2-40B4-BE49-F238E27FC236}"/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93690" y="-281454"/>
                <a:ext cx="3218" cy="267509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/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6907" y="2354991"/>
                <a:ext cx="4279593" cy="386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/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6907" y="2257531"/>
                <a:ext cx="1945124" cy="13610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/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6907" y="2072695"/>
                <a:ext cx="1945124" cy="32094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/>
                </a:extLst>
              </p:cNvPr>
              <p:cNvCxnSpPr>
                <a:cxnSpLocks/>
                <a:stCxn id="18" idx="0"/>
              </p:cNvCxnSpPr>
              <p:nvPr/>
            </p:nvCxnSpPr>
            <p:spPr>
              <a:xfrm flipV="1">
                <a:off x="5493690" y="1840808"/>
                <a:ext cx="1948342" cy="559552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Freeform: Shape 17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5493690" y="1059453"/>
                <a:ext cx="1946732" cy="1340907"/>
              </a:xfrm>
              <a:custGeom>
                <a:avLst/>
                <a:gdLst>
                  <a:gd name="connsiteX0" fmla="*/ 0 w 1935480"/>
                  <a:gd name="connsiteY0" fmla="*/ 1836420 h 1836420"/>
                  <a:gd name="connsiteX1" fmla="*/ 1272540 w 1935480"/>
                  <a:gd name="connsiteY1" fmla="*/ 1097280 h 1836420"/>
                  <a:gd name="connsiteX2" fmla="*/ 1935480 w 1935480"/>
                  <a:gd name="connsiteY2" fmla="*/ 0 h 183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35480" h="1836420">
                    <a:moveTo>
                      <a:pt x="0" y="1836420"/>
                    </a:moveTo>
                    <a:cubicBezTo>
                      <a:pt x="474980" y="1619885"/>
                      <a:pt x="949960" y="1403350"/>
                      <a:pt x="1272540" y="1097280"/>
                    </a:cubicBezTo>
                    <a:cubicBezTo>
                      <a:pt x="1595120" y="791210"/>
                      <a:pt x="1854200" y="194310"/>
                      <a:pt x="1935480" y="0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j-lt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438814" y="543590"/>
                <a:ext cx="1447983" cy="1295539"/>
              </a:xfrm>
              <a:custGeom>
                <a:avLst/>
                <a:gdLst>
                  <a:gd name="connsiteX0" fmla="*/ 0 w 1447800"/>
                  <a:gd name="connsiteY0" fmla="*/ 1295400 h 1295400"/>
                  <a:gd name="connsiteX1" fmla="*/ 883920 w 1447800"/>
                  <a:gd name="connsiteY1" fmla="*/ 876300 h 1295400"/>
                  <a:gd name="connsiteX2" fmla="*/ 1447800 w 1447800"/>
                  <a:gd name="connsiteY2" fmla="*/ 0 h 129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7800" h="1295400">
                    <a:moveTo>
                      <a:pt x="0" y="1295400"/>
                    </a:moveTo>
                    <a:cubicBezTo>
                      <a:pt x="321310" y="1193800"/>
                      <a:pt x="642620" y="1092200"/>
                      <a:pt x="883920" y="876300"/>
                    </a:cubicBezTo>
                    <a:cubicBezTo>
                      <a:pt x="1125220" y="660400"/>
                      <a:pt x="1355090" y="147320"/>
                      <a:pt x="1447800" y="0"/>
                    </a:cubicBezTo>
                  </a:path>
                </a:pathLst>
              </a:cu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j-lt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442031" y="289860"/>
                <a:ext cx="292814" cy="766233"/>
              </a:xfrm>
              <a:custGeom>
                <a:avLst/>
                <a:gdLst>
                  <a:gd name="connsiteX0" fmla="*/ 0 w 292032"/>
                  <a:gd name="connsiteY0" fmla="*/ 767554 h 767554"/>
                  <a:gd name="connsiteX1" fmla="*/ 157480 w 292032"/>
                  <a:gd name="connsiteY1" fmla="*/ 508474 h 767554"/>
                  <a:gd name="connsiteX2" fmla="*/ 274320 w 292032"/>
                  <a:gd name="connsiteY2" fmla="*/ 81754 h 767554"/>
                  <a:gd name="connsiteX3" fmla="*/ 289560 w 292032"/>
                  <a:gd name="connsiteY3" fmla="*/ 474 h 767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032" h="767554">
                    <a:moveTo>
                      <a:pt x="0" y="767554"/>
                    </a:moveTo>
                    <a:cubicBezTo>
                      <a:pt x="55880" y="695164"/>
                      <a:pt x="111760" y="622774"/>
                      <a:pt x="157480" y="508474"/>
                    </a:cubicBezTo>
                    <a:cubicBezTo>
                      <a:pt x="203200" y="394174"/>
                      <a:pt x="252307" y="166421"/>
                      <a:pt x="274320" y="81754"/>
                    </a:cubicBezTo>
                    <a:cubicBezTo>
                      <a:pt x="296333" y="-2913"/>
                      <a:pt x="292946" y="-1220"/>
                      <a:pt x="289560" y="474"/>
                    </a:cubicBezTo>
                  </a:path>
                </a:pathLst>
              </a:cu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j-lt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/>
                </a:extLst>
              </p:cNvPr>
              <p:cNvCxnSpPr>
                <a:cxnSpLocks/>
              </p:cNvCxnSpPr>
              <p:nvPr/>
            </p:nvCxnSpPr>
            <p:spPr>
              <a:xfrm flipH="1">
                <a:off x="7437204" y="1788719"/>
                <a:ext cx="1707011" cy="287337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/>
                </a:extLst>
              </p:cNvPr>
              <p:cNvCxnSpPr>
                <a:cxnSpLocks/>
              </p:cNvCxnSpPr>
              <p:nvPr/>
            </p:nvCxnSpPr>
            <p:spPr>
              <a:xfrm flipH="1">
                <a:off x="7440422" y="2116383"/>
                <a:ext cx="1703794" cy="136108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2796318" y="2609778"/>
              <a:ext cx="2254027" cy="3898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j-lt"/>
                  <a:ea typeface="+mn-ea"/>
                  <a:cs typeface="Times New Roman" panose="02020603050405020304" pitchFamily="18" charset="0"/>
                </a:rPr>
                <a:t>Supervised learning</a:t>
              </a:r>
              <a:endParaRPr lang="zh-CN" altLang="en-US" dirty="0">
                <a:latin typeface="+mj-lt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4738224" y="3337363"/>
              <a:ext cx="1946732" cy="3915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j-lt"/>
                  <a:ea typeface="+mn-ea"/>
                  <a:cs typeface="Times New Roman" panose="02020603050405020304" pitchFamily="18" charset="0"/>
                </a:rPr>
                <a:t>Transfer learning</a:t>
              </a:r>
              <a:endParaRPr lang="zh-CN" altLang="en-US" dirty="0">
                <a:latin typeface="+mj-lt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4955421" y="4132162"/>
              <a:ext cx="2514664" cy="3898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j-lt"/>
                  <a:ea typeface="+mn-ea"/>
                  <a:cs typeface="Times New Roman" panose="02020603050405020304" pitchFamily="18" charset="0"/>
                </a:rPr>
                <a:t>Unsupervised learning</a:t>
              </a:r>
              <a:endParaRPr lang="zh-CN" altLang="en-US" dirty="0">
                <a:latin typeface="+mj-lt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5085740" y="4629541"/>
              <a:ext cx="2604760" cy="3898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j-lt"/>
                  <a:ea typeface="+mn-ea"/>
                  <a:cs typeface="Times New Roman" panose="02020603050405020304" pitchFamily="18" charset="0"/>
                </a:rPr>
                <a:t>Reinforcement learning</a:t>
              </a:r>
              <a:endParaRPr lang="zh-CN" altLang="en-US" dirty="0">
                <a:latin typeface="+mj-lt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334573" y="5194134"/>
              <a:ext cx="698249" cy="391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j-lt"/>
                  <a:ea typeface="+mn-ea"/>
                  <a:cs typeface="Times New Roman" panose="02020603050405020304" pitchFamily="18" charset="0"/>
                </a:rPr>
                <a:t>Time</a:t>
              </a:r>
              <a:endParaRPr lang="zh-CN" altLang="en-US" dirty="0">
                <a:latin typeface="+mj-lt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-141478" y="3532282"/>
              <a:ext cx="1562213" cy="6838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j-lt"/>
                  <a:ea typeface="+mn-ea"/>
                  <a:cs typeface="Times New Roman" panose="02020603050405020304" pitchFamily="18" charset="0"/>
                </a:rPr>
                <a:t>Commercial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j-lt"/>
                  <a:ea typeface="+mn-ea"/>
                  <a:cs typeface="Times New Roman" panose="02020603050405020304" pitchFamily="18" charset="0"/>
                </a:rPr>
                <a:t>success</a:t>
              </a:r>
              <a:endParaRPr lang="zh-CN" altLang="en-US" dirty="0">
                <a:latin typeface="+mj-lt"/>
                <a:ea typeface="+mn-ea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4038" y="674688"/>
            <a:ext cx="3371850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24"/>
          <p:cNvSpPr txBox="1">
            <a:spLocks noChangeArrowheads="1"/>
          </p:cNvSpPr>
          <p:nvPr/>
        </p:nvSpPr>
        <p:spPr bwMode="auto">
          <a:xfrm>
            <a:off x="496888" y="1343025"/>
            <a:ext cx="34940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latin typeface="Calibri" pitchFamily="34" charset="0"/>
              </a:rPr>
              <a:t>Build every model from scratch:</a:t>
            </a:r>
            <a:endParaRPr lang="zh-CN" altLang="en-US" sz="2000">
              <a:latin typeface="Calibri" pitchFamily="34" charset="0"/>
            </a:endParaRPr>
          </a:p>
        </p:txBody>
      </p:sp>
      <p:sp>
        <p:nvSpPr>
          <p:cNvPr id="24" name="Slide Number Placeholder 2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F03271-9C25-4D19-8D79-7596E0B3BD9F}" type="slidenum">
              <a:rPr lang="zh-CN" altLang="en-US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文本框 3"/>
          <p:cNvSpPr txBox="1">
            <a:spLocks noChangeArrowheads="1"/>
          </p:cNvSpPr>
          <p:nvPr/>
        </p:nvSpPr>
        <p:spPr bwMode="auto">
          <a:xfrm>
            <a:off x="477838" y="496888"/>
            <a:ext cx="4532312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12 image classification datasets</a:t>
            </a:r>
            <a:endParaRPr lang="zh-CN" altLang="en-US" sz="2400">
              <a:cs typeface="Arial" charset="0"/>
            </a:endParaRPr>
          </a:p>
          <a:p>
            <a:endParaRPr lang="zh-CN" altLang="en-US" sz="2400">
              <a:cs typeface="Arial" charset="0"/>
            </a:endParaRPr>
          </a:p>
        </p:txBody>
      </p:sp>
      <p:pic>
        <p:nvPicPr>
          <p:cNvPr id="73730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912813"/>
            <a:ext cx="5872162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838" y="3681413"/>
            <a:ext cx="5872162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2" name="矩形 5"/>
          <p:cNvSpPr>
            <a:spLocks noChangeArrowheads="1"/>
          </p:cNvSpPr>
          <p:nvPr/>
        </p:nvSpPr>
        <p:spPr bwMode="auto">
          <a:xfrm>
            <a:off x="6264275" y="1444625"/>
            <a:ext cx="2879725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>
                <a:cs typeface="Arial" charset="0"/>
              </a:rPr>
              <a:t>12 image classification datasets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>
                <a:cs typeface="Arial" charset="0"/>
              </a:rPr>
              <a:t>16 classification networks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文本框 3"/>
          <p:cNvSpPr txBox="1">
            <a:spLocks noChangeArrowheads="1"/>
          </p:cNvSpPr>
          <p:nvPr/>
        </p:nvSpPr>
        <p:spPr bwMode="auto">
          <a:xfrm>
            <a:off x="15875" y="395288"/>
            <a:ext cx="658812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cs typeface="Arial" charset="0"/>
              </a:rPr>
              <a:t>Logistic Regression </a:t>
            </a:r>
            <a:r>
              <a:rPr lang="en-US" altLang="zh-CN" sz="2000">
                <a:cs typeface="Arial" charset="0"/>
              </a:rPr>
              <a:t>(fixed feature extractors)</a:t>
            </a:r>
            <a:endParaRPr lang="en-US" altLang="zh-CN" sz="2400">
              <a:cs typeface="Arial" charset="0"/>
            </a:endParaRPr>
          </a:p>
          <a:p>
            <a:r>
              <a:rPr lang="en-US" altLang="zh-CN" sz="2400">
                <a:cs typeface="Arial" charset="0"/>
              </a:rPr>
              <a:t>()</a:t>
            </a:r>
            <a:endParaRPr lang="zh-CN" altLang="en-US" sz="2400">
              <a:cs typeface="Arial" charset="0"/>
            </a:endParaRPr>
          </a:p>
        </p:txBody>
      </p:sp>
      <p:pic>
        <p:nvPicPr>
          <p:cNvPr id="74754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50"/>
            <a:ext cx="9128125" cy="269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5" y="3546475"/>
            <a:ext cx="7085013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椭圆 1">
            <a:extLst>
              <a:ext uri="{FF2B5EF4-FFF2-40B4-BE49-F238E27FC236}"/>
            </a:extLst>
          </p:cNvPr>
          <p:cNvSpPr/>
          <p:nvPr/>
        </p:nvSpPr>
        <p:spPr>
          <a:xfrm>
            <a:off x="8510588" y="2925763"/>
            <a:ext cx="633412" cy="25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noFill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文本框 3"/>
          <p:cNvSpPr txBox="1">
            <a:spLocks noChangeArrowheads="1"/>
          </p:cNvSpPr>
          <p:nvPr/>
        </p:nvSpPr>
        <p:spPr bwMode="auto">
          <a:xfrm>
            <a:off x="85725" y="436563"/>
            <a:ext cx="1485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Fine-tune</a:t>
            </a:r>
            <a:endParaRPr lang="zh-CN" altLang="en-US" sz="2400">
              <a:cs typeface="Arial" charset="0"/>
            </a:endParaRPr>
          </a:p>
        </p:txBody>
      </p:sp>
      <p:pic>
        <p:nvPicPr>
          <p:cNvPr id="75778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96938"/>
            <a:ext cx="9058275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5" y="3546475"/>
            <a:ext cx="7085013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椭圆 6">
            <a:extLst>
              <a:ext uri="{FF2B5EF4-FFF2-40B4-BE49-F238E27FC236}"/>
            </a:extLst>
          </p:cNvPr>
          <p:cNvSpPr/>
          <p:nvPr/>
        </p:nvSpPr>
        <p:spPr>
          <a:xfrm>
            <a:off x="8499475" y="2967038"/>
            <a:ext cx="635000" cy="25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noFill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文本框 3"/>
          <p:cNvSpPr txBox="1">
            <a:spLocks noChangeArrowheads="1"/>
          </p:cNvSpPr>
          <p:nvPr/>
        </p:nvSpPr>
        <p:spPr bwMode="auto">
          <a:xfrm>
            <a:off x="60325" y="466725"/>
            <a:ext cx="4727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Trained from random initialization</a:t>
            </a:r>
            <a:endParaRPr lang="zh-CN" altLang="en-US" sz="2400">
              <a:cs typeface="Arial" charset="0"/>
            </a:endParaRPr>
          </a:p>
        </p:txBody>
      </p:sp>
      <p:pic>
        <p:nvPicPr>
          <p:cNvPr id="76802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" y="928688"/>
            <a:ext cx="90233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5" y="3546475"/>
            <a:ext cx="7085013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椭圆 6">
            <a:extLst>
              <a:ext uri="{FF2B5EF4-FFF2-40B4-BE49-F238E27FC236}"/>
            </a:extLst>
          </p:cNvPr>
          <p:cNvSpPr/>
          <p:nvPr/>
        </p:nvSpPr>
        <p:spPr>
          <a:xfrm>
            <a:off x="8510588" y="2987675"/>
            <a:ext cx="633412" cy="25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noFill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文本框 3"/>
          <p:cNvSpPr txBox="1">
            <a:spLocks noChangeArrowheads="1"/>
          </p:cNvSpPr>
          <p:nvPr/>
        </p:nvSpPr>
        <p:spPr bwMode="auto">
          <a:xfrm>
            <a:off x="477838" y="496888"/>
            <a:ext cx="3625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Performance comparison</a:t>
            </a:r>
            <a:endParaRPr lang="zh-CN" altLang="en-US" sz="2400">
              <a:cs typeface="Arial" charset="0"/>
            </a:endParaRPr>
          </a:p>
        </p:txBody>
      </p:sp>
      <p:pic>
        <p:nvPicPr>
          <p:cNvPr id="77826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8850"/>
            <a:ext cx="9139238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/>
            </a:extLst>
          </p:cNvPr>
          <p:cNvSpPr/>
          <p:nvPr/>
        </p:nvSpPr>
        <p:spPr>
          <a:xfrm>
            <a:off x="0" y="3429000"/>
            <a:ext cx="3262313" cy="25400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Performance comparison: 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Logistic regression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Fine-tuning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from random initialization</a:t>
            </a:r>
            <a:endParaRPr lang="zh-CN" altLang="en-US" sz="1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7828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0488" y="3611563"/>
            <a:ext cx="3883025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文本框 3"/>
          <p:cNvSpPr txBox="1">
            <a:spLocks noChangeArrowheads="1"/>
          </p:cNvSpPr>
          <p:nvPr/>
        </p:nvSpPr>
        <p:spPr bwMode="auto">
          <a:xfrm>
            <a:off x="477838" y="496888"/>
            <a:ext cx="36099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Accelerates convergence</a:t>
            </a:r>
            <a:endParaRPr lang="zh-CN" altLang="en-US" sz="3200">
              <a:cs typeface="Arial" charset="0"/>
            </a:endParaRPr>
          </a:p>
        </p:txBody>
      </p:sp>
      <p:pic>
        <p:nvPicPr>
          <p:cNvPr id="78850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8850"/>
            <a:ext cx="7496175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" y="958850"/>
            <a:ext cx="7324725" cy="281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4" name="文本框 3"/>
          <p:cNvSpPr txBox="1">
            <a:spLocks noChangeArrowheads="1"/>
          </p:cNvSpPr>
          <p:nvPr/>
        </p:nvSpPr>
        <p:spPr bwMode="auto">
          <a:xfrm>
            <a:off x="477838" y="496888"/>
            <a:ext cx="18780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Dataset size</a:t>
            </a:r>
            <a:endParaRPr lang="zh-CN" altLang="en-US" sz="2400">
              <a:cs typeface="Arial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958850"/>
            <a:ext cx="3687762" cy="279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8" name="矩形 1"/>
          <p:cNvSpPr>
            <a:spLocks noChangeArrowheads="1"/>
          </p:cNvSpPr>
          <p:nvPr/>
        </p:nvSpPr>
        <p:spPr bwMode="auto">
          <a:xfrm>
            <a:off x="4572000" y="1497013"/>
            <a:ext cx="4572000" cy="189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>
                <a:cs typeface="Arial" charset="0"/>
              </a:rPr>
              <a:t>The absence of scale parameter </a:t>
            </a:r>
            <a:r>
              <a:rPr lang="el-GR" altLang="zh-CN" sz="1600">
                <a:cs typeface="Arial" charset="0"/>
              </a:rPr>
              <a:t>γ</a:t>
            </a:r>
            <a:r>
              <a:rPr lang="en-US" altLang="zh-CN" sz="1600">
                <a:cs typeface="Arial" charset="0"/>
              </a:rPr>
              <a:t> for batch normalization layers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>
                <a:cs typeface="Arial" charset="0"/>
              </a:rPr>
              <a:t>Label smoothing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>
                <a:cs typeface="Arial" charset="0"/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>
                <a:cs typeface="Arial" charset="0"/>
              </a:rPr>
              <a:t>The presence of an auxiliary classifier head</a:t>
            </a:r>
            <a:endParaRPr lang="zh-CN" altLang="en-US" sz="1600">
              <a:cs typeface="Arial" charset="0"/>
            </a:endParaRPr>
          </a:p>
        </p:txBody>
      </p:sp>
      <p:sp>
        <p:nvSpPr>
          <p:cNvPr id="80899" name="矩形 5"/>
          <p:cNvSpPr>
            <a:spLocks noChangeArrowheads="1"/>
          </p:cNvSpPr>
          <p:nvPr/>
        </p:nvSpPr>
        <p:spPr bwMode="auto">
          <a:xfrm>
            <a:off x="4792663" y="958850"/>
            <a:ext cx="457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cs typeface="Arial" charset="0"/>
              </a:rPr>
              <a:t>Penultimate layer features</a:t>
            </a:r>
            <a:endParaRPr lang="zh-CN" altLang="en-US" sz="2000">
              <a:cs typeface="Arial" charset="0"/>
            </a:endParaRPr>
          </a:p>
        </p:txBody>
      </p:sp>
      <p:sp>
        <p:nvSpPr>
          <p:cNvPr id="80900" name="文本框 7"/>
          <p:cNvSpPr txBox="1">
            <a:spLocks noChangeArrowheads="1"/>
          </p:cNvSpPr>
          <p:nvPr/>
        </p:nvSpPr>
        <p:spPr bwMode="auto">
          <a:xfrm>
            <a:off x="477838" y="496888"/>
            <a:ext cx="3762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ImageNet training settings</a:t>
            </a:r>
            <a:endParaRPr lang="zh-CN" altLang="en-US" sz="2400">
              <a:cs typeface="Arial" charset="0"/>
            </a:endParaRPr>
          </a:p>
        </p:txBody>
      </p:sp>
      <p:pic>
        <p:nvPicPr>
          <p:cNvPr id="80901" name="图片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838" y="3757613"/>
            <a:ext cx="3762375" cy="230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矩形 9"/>
          <p:cNvSpPr>
            <a:spLocks noChangeArrowheads="1"/>
          </p:cNvSpPr>
          <p:nvPr/>
        </p:nvSpPr>
        <p:spPr bwMode="auto">
          <a:xfrm>
            <a:off x="4572000" y="4646613"/>
            <a:ext cx="198596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>
                <a:cs typeface="Arial" charset="0"/>
              </a:rPr>
              <a:t>Fine-tuning</a:t>
            </a:r>
            <a:endParaRPr lang="zh-CN" altLang="en-US" sz="2800">
              <a:cs typeface="Arial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文本框 3"/>
          <p:cNvSpPr txBox="1">
            <a:spLocks noChangeArrowheads="1"/>
          </p:cNvSpPr>
          <p:nvPr/>
        </p:nvSpPr>
        <p:spPr bwMode="auto">
          <a:xfrm>
            <a:off x="477838" y="496888"/>
            <a:ext cx="15192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ImageNet</a:t>
            </a:r>
            <a:endParaRPr lang="zh-CN" altLang="en-US" sz="2400">
              <a:cs typeface="Arial" charset="0"/>
            </a:endParaRPr>
          </a:p>
        </p:txBody>
      </p:sp>
      <p:sp>
        <p:nvSpPr>
          <p:cNvPr id="81922" name="矩形 1"/>
          <p:cNvSpPr>
            <a:spLocks noChangeArrowheads="1"/>
          </p:cNvSpPr>
          <p:nvPr/>
        </p:nvSpPr>
        <p:spPr bwMode="auto">
          <a:xfrm>
            <a:off x="477838" y="1249363"/>
            <a:ext cx="7843837" cy="369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>
                <a:cs typeface="Arial" charset="0"/>
              </a:rPr>
              <a:t>Better ImageNet networks provide better penultimate </a:t>
            </a:r>
            <a:r>
              <a:rPr lang="en-US" altLang="zh-CN" sz="2000">
                <a:solidFill>
                  <a:srgbClr val="FF0000"/>
                </a:solidFill>
                <a:cs typeface="Arial" charset="0"/>
              </a:rPr>
              <a:t>layer features</a:t>
            </a:r>
            <a:r>
              <a:rPr lang="en-US" altLang="zh-CN" sz="2000">
                <a:cs typeface="Arial" charset="0"/>
              </a:rPr>
              <a:t> (linear classification) and better performance of fine-tuned;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>
                <a:solidFill>
                  <a:srgbClr val="FF0000"/>
                </a:solidFill>
                <a:cs typeface="Arial" charset="0"/>
              </a:rPr>
              <a:t>Regularizers</a:t>
            </a:r>
            <a:r>
              <a:rPr lang="en-US" altLang="zh-CN" sz="2000">
                <a:cs typeface="Arial" charset="0"/>
              </a:rPr>
              <a:t> that improve ImageNet performance are highly detrimental to the performance of transfer learning based on penultimate layer features.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075" y="931863"/>
            <a:ext cx="6165850" cy="249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6" name="矩形 2"/>
          <p:cNvSpPr>
            <a:spLocks noChangeArrowheads="1"/>
          </p:cNvSpPr>
          <p:nvPr/>
        </p:nvSpPr>
        <p:spPr bwMode="auto">
          <a:xfrm>
            <a:off x="690563" y="4622800"/>
            <a:ext cx="6319837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800">
                <a:solidFill>
                  <a:srgbClr val="FF0000"/>
                </a:solidFill>
                <a:cs typeface="Arial" charset="0"/>
              </a:rPr>
              <a:t>Which layer can be transferred?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文本框 3"/>
          <p:cNvSpPr txBox="1">
            <a:spLocks noChangeArrowheads="1"/>
          </p:cNvSpPr>
          <p:nvPr/>
        </p:nvSpPr>
        <p:spPr bwMode="auto">
          <a:xfrm>
            <a:off x="606425" y="1235075"/>
            <a:ext cx="8315325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latin typeface="Calibri" pitchFamily="34" charset="0"/>
              </a:rPr>
              <a:t>Transfer learning emphasizes the transfer of knowledge across domains, tasks, and distributions that are similar but not the same.[1.1]</a:t>
            </a:r>
            <a:endParaRPr lang="zh-CN" altLang="en-US" sz="2400">
              <a:latin typeface="Calibri" pitchFamily="34" charset="0"/>
            </a:endParaRPr>
          </a:p>
        </p:txBody>
      </p:sp>
      <p:pic>
        <p:nvPicPr>
          <p:cNvPr id="20482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8700" y="2374900"/>
            <a:ext cx="7059613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标题 1"/>
          <p:cNvSpPr txBox="1">
            <a:spLocks/>
          </p:cNvSpPr>
          <p:nvPr/>
        </p:nvSpPr>
        <p:spPr bwMode="auto">
          <a:xfrm>
            <a:off x="-1182688" y="271463"/>
            <a:ext cx="5227638" cy="90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CN" sz="3600" b="1">
                <a:latin typeface="Calibri Light"/>
                <a:ea typeface="等线 Light"/>
                <a:cs typeface="等线 Light"/>
              </a:rPr>
              <a:t>Introduction</a:t>
            </a:r>
            <a:endParaRPr lang="zh-CN" altLang="en-US" sz="3600" b="1">
              <a:latin typeface="Calibri Light"/>
              <a:ea typeface="等线 Light"/>
              <a:cs typeface="等线 Light"/>
            </a:endParaRPr>
          </a:p>
        </p:txBody>
      </p:sp>
      <p:sp>
        <p:nvSpPr>
          <p:cNvPr id="3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FF79CD-B028-40A1-B4BB-4695FCAA03B3}" type="slidenum">
              <a:rPr lang="zh-CN" altLang="en-US"/>
              <a:pPr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文本框 4"/>
          <p:cNvSpPr txBox="1">
            <a:spLocks noChangeArrowheads="1"/>
          </p:cNvSpPr>
          <p:nvPr/>
        </p:nvSpPr>
        <p:spPr bwMode="auto">
          <a:xfrm>
            <a:off x="477838" y="496888"/>
            <a:ext cx="32115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Layer transfer - Image</a:t>
            </a:r>
            <a:endParaRPr lang="zh-CN" altLang="en-US" sz="2400">
              <a:cs typeface="Arial" charset="0"/>
            </a:endParaRPr>
          </a:p>
        </p:txBody>
      </p:sp>
      <p:sp>
        <p:nvSpPr>
          <p:cNvPr id="83970" name="矩形 1"/>
          <p:cNvSpPr>
            <a:spLocks noChangeArrowheads="1"/>
          </p:cNvSpPr>
          <p:nvPr/>
        </p:nvSpPr>
        <p:spPr bwMode="auto">
          <a:xfrm>
            <a:off x="477838" y="1138238"/>
            <a:ext cx="8148637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>
                <a:solidFill>
                  <a:srgbClr val="FF0000"/>
                </a:solidFill>
                <a:cs typeface="Arial" charset="0"/>
              </a:rPr>
              <a:t>Specific</a:t>
            </a:r>
            <a:r>
              <a:rPr lang="en-US" altLang="zh-CN">
                <a:cs typeface="Arial" charset="0"/>
              </a:rPr>
              <a:t> to a particular dataset or task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>
                <a:solidFill>
                  <a:srgbClr val="FF0000"/>
                </a:solidFill>
                <a:cs typeface="Arial" charset="0"/>
              </a:rPr>
              <a:t>General</a:t>
            </a:r>
            <a:r>
              <a:rPr lang="en-US" altLang="zh-CN">
                <a:cs typeface="Arial" charset="0"/>
              </a:rPr>
              <a:t> in that they are applicable to many datasets and tasks (transferable)</a:t>
            </a:r>
            <a:endParaRPr lang="zh-CN" altLang="en-US">
              <a:cs typeface="Arial" charset="0"/>
            </a:endParaRPr>
          </a:p>
        </p:txBody>
      </p:sp>
      <p:sp>
        <p:nvSpPr>
          <p:cNvPr id="83971" name="文本框 2"/>
          <p:cNvSpPr txBox="1">
            <a:spLocks noChangeArrowheads="1"/>
          </p:cNvSpPr>
          <p:nvPr/>
        </p:nvSpPr>
        <p:spPr bwMode="auto">
          <a:xfrm>
            <a:off x="3940175" y="2409825"/>
            <a:ext cx="1263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Specific</a:t>
            </a:r>
            <a:endParaRPr lang="zh-CN" altLang="en-US" sz="2400">
              <a:cs typeface="Arial" charset="0"/>
            </a:endParaRPr>
          </a:p>
        </p:txBody>
      </p:sp>
      <p:sp>
        <p:nvSpPr>
          <p:cNvPr id="83972" name="文本框 5"/>
          <p:cNvSpPr txBox="1">
            <a:spLocks noChangeArrowheads="1"/>
          </p:cNvSpPr>
          <p:nvPr/>
        </p:nvSpPr>
        <p:spPr bwMode="auto">
          <a:xfrm>
            <a:off x="1443038" y="2409825"/>
            <a:ext cx="12811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General</a:t>
            </a:r>
            <a:endParaRPr lang="zh-CN" altLang="en-US" sz="2400">
              <a:cs typeface="Arial" charset="0"/>
            </a:endParaRPr>
          </a:p>
        </p:txBody>
      </p:sp>
      <p:cxnSp>
        <p:nvCxnSpPr>
          <p:cNvPr id="8" name="直接箭头连接符 7">
            <a:extLst>
              <a:ext uri="{FF2B5EF4-FFF2-40B4-BE49-F238E27FC236}"/>
            </a:extLst>
          </p:cNvPr>
          <p:cNvCxnSpPr>
            <a:stCxn id="83972" idx="3"/>
            <a:endCxn id="83971" idx="1"/>
          </p:cNvCxnSpPr>
          <p:nvPr/>
        </p:nvCxnSpPr>
        <p:spPr>
          <a:xfrm flipV="1">
            <a:off x="2724150" y="2641600"/>
            <a:ext cx="12160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4" name="矩形 8"/>
          <p:cNvSpPr>
            <a:spLocks noChangeArrowheads="1"/>
          </p:cNvSpPr>
          <p:nvPr/>
        </p:nvSpPr>
        <p:spPr bwMode="auto">
          <a:xfrm>
            <a:off x="477838" y="3028950"/>
            <a:ext cx="655320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>
                <a:cs typeface="Arial" charset="0"/>
              </a:rPr>
              <a:t>Can we quantify the degree to which a particular layer is general or specific?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>
                <a:cs typeface="Arial" charset="0"/>
              </a:rPr>
              <a:t>Does the transition occur suddenly at a single layer, or is it spread out over several layers?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>
                <a:cs typeface="Arial" charset="0"/>
              </a:rPr>
              <a:t>Where does this transition take place: near the first, middle, or last layer of the network?</a:t>
            </a:r>
            <a:endParaRPr lang="zh-CN" altLang="en-US">
              <a:cs typeface="Arial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文本框 4"/>
          <p:cNvSpPr txBox="1">
            <a:spLocks noChangeArrowheads="1"/>
          </p:cNvSpPr>
          <p:nvPr/>
        </p:nvSpPr>
        <p:spPr bwMode="auto">
          <a:xfrm>
            <a:off x="323850" y="558800"/>
            <a:ext cx="7077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cs typeface="Arial" charset="0"/>
              </a:rPr>
              <a:t>Generality vs. Specificity Measured as Transfer Performance</a:t>
            </a:r>
            <a:endParaRPr lang="zh-CN" altLang="en-US" sz="2000">
              <a:cs typeface="Arial" charset="0"/>
            </a:endParaRPr>
          </a:p>
        </p:txBody>
      </p:sp>
      <p:pic>
        <p:nvPicPr>
          <p:cNvPr id="84994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958850"/>
            <a:ext cx="6051550" cy="501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5" name="矩形 1"/>
          <p:cNvSpPr>
            <a:spLocks noChangeArrowheads="1"/>
          </p:cNvSpPr>
          <p:nvPr/>
        </p:nvSpPr>
        <p:spPr bwMode="auto">
          <a:xfrm>
            <a:off x="6375400" y="1187450"/>
            <a:ext cx="2768600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>
                <a:cs typeface="Arial" charset="0"/>
              </a:rPr>
              <a:t>Tasks A and B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>
                <a:cs typeface="Arial" charset="0"/>
              </a:rPr>
              <a:t>500 classes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>
                <a:cs typeface="Arial" charset="0"/>
              </a:rPr>
              <a:t>645,000 examples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>
                <a:cs typeface="Arial" charset="0"/>
              </a:rPr>
              <a:t>Eight-layer convolutional network</a:t>
            </a:r>
            <a:endParaRPr lang="zh-CN" altLang="en-US">
              <a:cs typeface="Arial" charset="0"/>
            </a:endParaRPr>
          </a:p>
        </p:txBody>
      </p:sp>
      <p:sp>
        <p:nvSpPr>
          <p:cNvPr id="84996" name="文本框 2"/>
          <p:cNvSpPr txBox="1">
            <a:spLocks noChangeArrowheads="1"/>
          </p:cNvSpPr>
          <p:nvPr/>
        </p:nvSpPr>
        <p:spPr bwMode="auto">
          <a:xfrm>
            <a:off x="323850" y="5973763"/>
            <a:ext cx="2420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cs typeface="Arial" charset="0"/>
              </a:rPr>
              <a:t>Freeze or Fine tune</a:t>
            </a:r>
            <a:endParaRPr lang="zh-CN" altLang="en-US" sz="2000">
              <a:cs typeface="Arial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文本框 4"/>
          <p:cNvSpPr txBox="1">
            <a:spLocks noChangeArrowheads="1"/>
          </p:cNvSpPr>
          <p:nvPr/>
        </p:nvSpPr>
        <p:spPr bwMode="auto">
          <a:xfrm>
            <a:off x="477838" y="496888"/>
            <a:ext cx="5524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cs typeface="Arial" charset="0"/>
              </a:rPr>
              <a:t>Transfer Performance</a:t>
            </a:r>
            <a:endParaRPr lang="zh-CN" altLang="en-US" sz="2400">
              <a:cs typeface="Arial" charset="0"/>
            </a:endParaRPr>
          </a:p>
        </p:txBody>
      </p:sp>
      <p:pic>
        <p:nvPicPr>
          <p:cNvPr id="86018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958850"/>
            <a:ext cx="5211762" cy="552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19" name="矩形 1"/>
          <p:cNvSpPr>
            <a:spLocks noChangeArrowheads="1"/>
          </p:cNvSpPr>
          <p:nvPr/>
        </p:nvSpPr>
        <p:spPr bwMode="auto">
          <a:xfrm>
            <a:off x="6040438" y="958850"/>
            <a:ext cx="3006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Arial" charset="0"/>
              </a:rPr>
              <a:t>F</a:t>
            </a:r>
            <a:r>
              <a:rPr lang="zh-CN" altLang="en-US">
                <a:cs typeface="Arial" charset="0"/>
              </a:rPr>
              <a:t>ragile co-adapted features</a:t>
            </a:r>
          </a:p>
        </p:txBody>
      </p:sp>
      <p:cxnSp>
        <p:nvCxnSpPr>
          <p:cNvPr id="6" name="直接箭头连接符 5">
            <a:extLst>
              <a:ext uri="{FF2B5EF4-FFF2-40B4-BE49-F238E27FC236}"/>
            </a:extLst>
          </p:cNvPr>
          <p:cNvCxnSpPr/>
          <p:nvPr/>
        </p:nvCxnSpPr>
        <p:spPr>
          <a:xfrm flipV="1">
            <a:off x="4886325" y="1381125"/>
            <a:ext cx="1828800" cy="74295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文本框 4"/>
          <p:cNvSpPr txBox="1">
            <a:spLocks noChangeArrowheads="1"/>
          </p:cNvSpPr>
          <p:nvPr/>
        </p:nvSpPr>
        <p:spPr bwMode="auto">
          <a:xfrm>
            <a:off x="477838" y="496888"/>
            <a:ext cx="25415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Random Weights</a:t>
            </a:r>
            <a:endParaRPr lang="zh-CN" altLang="en-US" sz="2400">
              <a:cs typeface="Arial" charset="0"/>
            </a:endParaRPr>
          </a:p>
        </p:txBody>
      </p:sp>
      <p:pic>
        <p:nvPicPr>
          <p:cNvPr id="8704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1255713"/>
            <a:ext cx="6126162" cy="442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文本框 1"/>
          <p:cNvSpPr txBox="1">
            <a:spLocks noChangeArrowheads="1"/>
          </p:cNvSpPr>
          <p:nvPr/>
        </p:nvSpPr>
        <p:spPr bwMode="auto">
          <a:xfrm>
            <a:off x="12700" y="885825"/>
            <a:ext cx="928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Arial" charset="0"/>
              </a:rPr>
              <a:t>Natural</a:t>
            </a:r>
            <a:endParaRPr lang="zh-CN" altLang="en-US">
              <a:cs typeface="Arial" charset="0"/>
            </a:endParaRPr>
          </a:p>
        </p:txBody>
      </p:sp>
      <p:cxnSp>
        <p:nvCxnSpPr>
          <p:cNvPr id="6" name="直接箭头连接符 5">
            <a:extLst>
              <a:ext uri="{FF2B5EF4-FFF2-40B4-BE49-F238E27FC236}"/>
            </a:extLst>
          </p:cNvPr>
          <p:cNvCxnSpPr>
            <a:cxnSpLocks/>
            <a:endCxn id="87043" idx="3"/>
          </p:cNvCxnSpPr>
          <p:nvPr/>
        </p:nvCxnSpPr>
        <p:spPr>
          <a:xfrm flipH="1" flipV="1">
            <a:off x="941388" y="1069975"/>
            <a:ext cx="261937" cy="433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958850"/>
            <a:ext cx="616585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6" name="文本框 3"/>
          <p:cNvSpPr txBox="1">
            <a:spLocks noChangeArrowheads="1"/>
          </p:cNvSpPr>
          <p:nvPr/>
        </p:nvSpPr>
        <p:spPr bwMode="auto">
          <a:xfrm>
            <a:off x="477838" y="496888"/>
            <a:ext cx="4514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Number of examples per class</a:t>
            </a:r>
            <a:endParaRPr lang="zh-CN" altLang="en-US" sz="2400">
              <a:cs typeface="Arial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文本框 4"/>
          <p:cNvSpPr txBox="1">
            <a:spLocks noChangeArrowheads="1"/>
          </p:cNvSpPr>
          <p:nvPr/>
        </p:nvSpPr>
        <p:spPr bwMode="auto">
          <a:xfrm>
            <a:off x="477838" y="496888"/>
            <a:ext cx="17097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Conclusion</a:t>
            </a:r>
            <a:endParaRPr lang="zh-CN" altLang="en-US" sz="2400">
              <a:cs typeface="Arial" charset="0"/>
            </a:endParaRPr>
          </a:p>
        </p:txBody>
      </p:sp>
      <p:sp>
        <p:nvSpPr>
          <p:cNvPr id="89090" name="矩形 1"/>
          <p:cNvSpPr>
            <a:spLocks noChangeArrowheads="1"/>
          </p:cNvSpPr>
          <p:nvPr/>
        </p:nvSpPr>
        <p:spPr bwMode="auto">
          <a:xfrm>
            <a:off x="0" y="1006475"/>
            <a:ext cx="8351838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zh-CN" sz="2000">
                <a:cs typeface="Arial" charset="0"/>
              </a:rPr>
              <a:t>A way to quantify the degree to which a particular layer is general or specific;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zh-CN" sz="2000">
                <a:cs typeface="Arial" charset="0"/>
              </a:rPr>
              <a:t>Two separate issues that cause performance : (i) the specificity of the features themselves, and (ii) co-adapted neurons on neighboring layers;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6413"/>
            <a:ext cx="7142163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2813" y="3198813"/>
            <a:ext cx="4081462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5" name="图片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813" y="4767263"/>
            <a:ext cx="4081462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6" name="矩形 6"/>
          <p:cNvSpPr>
            <a:spLocks noChangeArrowheads="1"/>
          </p:cNvSpPr>
          <p:nvPr/>
        </p:nvSpPr>
        <p:spPr bwMode="auto">
          <a:xfrm>
            <a:off x="5262563" y="2482850"/>
            <a:ext cx="3973512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400">
                <a:solidFill>
                  <a:srgbClr val="FF0000"/>
                </a:solidFill>
                <a:cs typeface="Arial" charset="0"/>
              </a:rPr>
              <a:t>How to fine tune better?</a:t>
            </a:r>
          </a:p>
        </p:txBody>
      </p:sp>
      <p:pic>
        <p:nvPicPr>
          <p:cNvPr id="90117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050" y="1816100"/>
            <a:ext cx="4989513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14684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Fine tune</a:t>
            </a:r>
            <a:endParaRPr lang="zh-CN" altLang="en-US" sz="2400">
              <a:cs typeface="Arial" charset="0"/>
            </a:endParaRPr>
          </a:p>
        </p:txBody>
      </p:sp>
      <p:sp>
        <p:nvSpPr>
          <p:cNvPr id="91138" name="矩形 2"/>
          <p:cNvSpPr>
            <a:spLocks noChangeArrowheads="1"/>
          </p:cNvSpPr>
          <p:nvPr/>
        </p:nvSpPr>
        <p:spPr bwMode="auto">
          <a:xfrm>
            <a:off x="477838" y="958850"/>
            <a:ext cx="7832725" cy="368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>
                <a:cs typeface="Arial" charset="0"/>
              </a:rPr>
              <a:t>All the images in the target dataset should follow the same fine-tuning policy.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>
                <a:cs typeface="Arial" charset="0"/>
              </a:rPr>
              <a:t>Deep neural networks often have millions of parameters, so when the pre-trained model is being applied on a relatively small target dataset, there is a danger of overfitting since the model is overparameterized for the target dataset.</a:t>
            </a:r>
            <a:endParaRPr lang="zh-CN" altLang="en-US" sz="2000">
              <a:cs typeface="Arial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958850"/>
            <a:ext cx="6115050" cy="528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2" name="文本框 3"/>
          <p:cNvSpPr txBox="1">
            <a:spLocks noChangeArrowheads="1"/>
          </p:cNvSpPr>
          <p:nvPr/>
        </p:nvSpPr>
        <p:spPr bwMode="auto">
          <a:xfrm>
            <a:off x="477838" y="496888"/>
            <a:ext cx="48133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SpotTune——adaptive fine-tuning</a:t>
            </a:r>
            <a:endParaRPr lang="zh-CN" altLang="en-US" sz="2400">
              <a:cs typeface="Arial" charset="0"/>
            </a:endParaRPr>
          </a:p>
        </p:txBody>
      </p:sp>
      <p:sp>
        <p:nvSpPr>
          <p:cNvPr id="92163" name="矩形 1"/>
          <p:cNvSpPr>
            <a:spLocks noChangeArrowheads="1"/>
          </p:cNvSpPr>
          <p:nvPr/>
        </p:nvSpPr>
        <p:spPr bwMode="auto">
          <a:xfrm>
            <a:off x="6254750" y="958850"/>
            <a:ext cx="2889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Where to fine-tune?</a:t>
            </a:r>
            <a:endParaRPr lang="zh-CN" altLang="en-US" sz="2400">
              <a:cs typeface="Arial" charset="0"/>
            </a:endParaRPr>
          </a:p>
        </p:txBody>
      </p:sp>
      <p:sp>
        <p:nvSpPr>
          <p:cNvPr id="92164" name="矩形 4"/>
          <p:cNvSpPr>
            <a:spLocks noChangeArrowheads="1"/>
          </p:cNvSpPr>
          <p:nvPr/>
        </p:nvSpPr>
        <p:spPr bwMode="auto">
          <a:xfrm>
            <a:off x="6475413" y="1679575"/>
            <a:ext cx="24495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cs typeface="Arial" charset="0"/>
              </a:rPr>
              <a:t>Freeze vs Fine tune</a:t>
            </a:r>
            <a:endParaRPr lang="zh-CN" altLang="en-US" sz="2000">
              <a:cs typeface="Arial" charset="0"/>
            </a:endParaRPr>
          </a:p>
        </p:txBody>
      </p:sp>
      <p:sp>
        <p:nvSpPr>
          <p:cNvPr id="92165" name="矩形 5"/>
          <p:cNvSpPr>
            <a:spLocks noChangeArrowheads="1"/>
          </p:cNvSpPr>
          <p:nvPr/>
        </p:nvSpPr>
        <p:spPr bwMode="auto">
          <a:xfrm>
            <a:off x="6475413" y="2466975"/>
            <a:ext cx="26924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cs typeface="Arial" charset="0"/>
              </a:rPr>
              <a:t>Learn a decision policy for input-dependent fine-tuning</a:t>
            </a:r>
            <a:endParaRPr lang="zh-CN" altLang="en-US" sz="1600">
              <a:cs typeface="Arial" charset="0"/>
            </a:endParaRPr>
          </a:p>
        </p:txBody>
      </p:sp>
      <p:sp>
        <p:nvSpPr>
          <p:cNvPr id="92166" name="矩形 6"/>
          <p:cNvSpPr>
            <a:spLocks noChangeArrowheads="1"/>
          </p:cNvSpPr>
          <p:nvPr/>
        </p:nvSpPr>
        <p:spPr bwMode="auto">
          <a:xfrm>
            <a:off x="5881688" y="3605213"/>
            <a:ext cx="35258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cs typeface="Arial" charset="0"/>
              </a:rPr>
              <a:t>12 out of 14 standard datasets</a:t>
            </a:r>
            <a:endParaRPr lang="zh-CN" altLang="en-US">
              <a:cs typeface="Arial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15192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SpotTune</a:t>
            </a:r>
            <a:endParaRPr lang="zh-CN" altLang="en-US" sz="2400">
              <a:cs typeface="Arial" charset="0"/>
            </a:endParaRPr>
          </a:p>
        </p:txBody>
      </p:sp>
      <p:pic>
        <p:nvPicPr>
          <p:cNvPr id="93186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920750"/>
            <a:ext cx="7853363" cy="272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>
            <a:extLst>
              <a:ext uri="{FF2B5EF4-FFF2-40B4-BE49-F238E27FC236}"/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7078" y="3872746"/>
            <a:ext cx="1819088" cy="276999"/>
          </a:xfrm>
          <a:prstGeom prst="rect">
            <a:avLst/>
          </a:prstGeom>
          <a:blipFill>
            <a:blip r:embed="rId4"/>
            <a:stretch>
              <a:fillRect l="-1338" r="-669" b="-17391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5" name="文本框 4">
            <a:extLst>
              <a:ext uri="{FF2B5EF4-FFF2-40B4-BE49-F238E27FC236}"/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7078" y="4545846"/>
            <a:ext cx="4653069" cy="284437"/>
          </a:xfrm>
          <a:prstGeom prst="rect">
            <a:avLst/>
          </a:prstGeom>
          <a:blipFill>
            <a:blip r:embed="rId5"/>
            <a:stretch>
              <a:fillRect l="-262" t="-17391" b="-39130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93189" name="矩形 6"/>
          <p:cNvSpPr>
            <a:spLocks noChangeArrowheads="1"/>
          </p:cNvSpPr>
          <p:nvPr/>
        </p:nvSpPr>
        <p:spPr bwMode="auto">
          <a:xfrm>
            <a:off x="3236913" y="483076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cs typeface="Arial" charset="0"/>
              </a:rPr>
              <a:t>The frozen block</a:t>
            </a:r>
            <a:endParaRPr lang="zh-CN" altLang="en-US">
              <a:cs typeface="Arial" charset="0"/>
            </a:endParaRPr>
          </a:p>
        </p:txBody>
      </p:sp>
      <p:sp>
        <p:nvSpPr>
          <p:cNvPr id="93190" name="矩形 7"/>
          <p:cNvSpPr>
            <a:spLocks noChangeArrowheads="1"/>
          </p:cNvSpPr>
          <p:nvPr/>
        </p:nvSpPr>
        <p:spPr bwMode="auto">
          <a:xfrm>
            <a:off x="825500" y="483076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cs typeface="Arial" charset="0"/>
              </a:rPr>
              <a:t>The fine-tune block</a:t>
            </a:r>
            <a:endParaRPr lang="zh-CN" altLang="en-US">
              <a:cs typeface="Arial" charset="0"/>
            </a:endParaRPr>
          </a:p>
        </p:txBody>
      </p:sp>
      <p:sp>
        <p:nvSpPr>
          <p:cNvPr id="93191" name="文本框 9"/>
          <p:cNvSpPr txBox="1">
            <a:spLocks noChangeArrowheads="1"/>
          </p:cNvSpPr>
          <p:nvPr/>
        </p:nvSpPr>
        <p:spPr bwMode="auto">
          <a:xfrm>
            <a:off x="5146675" y="115888"/>
            <a:ext cx="19018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Arial" charset="0"/>
              </a:rPr>
              <a:t>Gumbel Softmax</a:t>
            </a:r>
            <a:endParaRPr lang="zh-CN" altLang="en-US">
              <a:cs typeface="Arial" charset="0"/>
            </a:endParaRPr>
          </a:p>
        </p:txBody>
      </p:sp>
      <p:sp>
        <p:nvSpPr>
          <p:cNvPr id="93192" name="矩形 5"/>
          <p:cNvSpPr>
            <a:spLocks noChangeArrowheads="1"/>
          </p:cNvSpPr>
          <p:nvPr/>
        </p:nvSpPr>
        <p:spPr bwMode="auto">
          <a:xfrm>
            <a:off x="2803525" y="49213"/>
            <a:ext cx="4572000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cs typeface="Arial" charset="0"/>
              </a:rPr>
              <a:t>Lightweight</a:t>
            </a:r>
          </a:p>
          <a:p>
            <a:pPr>
              <a:lnSpc>
                <a:spcPct val="150000"/>
              </a:lnSpc>
            </a:pPr>
            <a:r>
              <a:rPr lang="en-US" altLang="zh-CN">
                <a:cs typeface="Arial" charset="0"/>
              </a:rPr>
              <a:t>(only a few residual blocks (4))</a:t>
            </a:r>
            <a:endParaRPr lang="zh-CN" altLang="en-US">
              <a:cs typeface="Arial" charset="0"/>
            </a:endParaRPr>
          </a:p>
        </p:txBody>
      </p:sp>
      <p:sp>
        <p:nvSpPr>
          <p:cNvPr id="93193" name="矩形 10"/>
          <p:cNvSpPr>
            <a:spLocks noChangeArrowheads="1"/>
          </p:cNvSpPr>
          <p:nvPr/>
        </p:nvSpPr>
        <p:spPr bwMode="auto">
          <a:xfrm>
            <a:off x="3046413" y="3692525"/>
            <a:ext cx="442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cs typeface="Arial" charset="0"/>
              </a:rPr>
              <a:t>Maximizes the accuracy of the target task</a:t>
            </a:r>
            <a:endParaRPr lang="zh-CN" altLang="en-US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93194" name="矩形 11"/>
          <p:cNvSpPr>
            <a:spLocks noChangeArrowheads="1"/>
          </p:cNvSpPr>
          <p:nvPr/>
        </p:nvSpPr>
        <p:spPr bwMode="auto">
          <a:xfrm>
            <a:off x="319088" y="1349375"/>
            <a:ext cx="18367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cs typeface="Arial" charset="0"/>
              </a:rPr>
              <a:t>Image-specific</a:t>
            </a:r>
            <a:endParaRPr lang="zh-CN" altLang="en-US" sz="200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93195" name="矩形 12"/>
          <p:cNvSpPr>
            <a:spLocks noChangeArrowheads="1"/>
          </p:cNvSpPr>
          <p:nvPr/>
        </p:nvSpPr>
        <p:spPr bwMode="auto">
          <a:xfrm>
            <a:off x="187325" y="5314950"/>
            <a:ext cx="21082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Arial" charset="0"/>
              </a:rPr>
              <a:t>The same k blocks</a:t>
            </a:r>
            <a:endParaRPr lang="zh-CN" altLang="en-US">
              <a:cs typeface="Arial" charset="0"/>
            </a:endParaRPr>
          </a:p>
        </p:txBody>
      </p:sp>
      <p:sp>
        <p:nvSpPr>
          <p:cNvPr id="14" name="文本框 13">
            <a:extLst>
              <a:ext uri="{FF2B5EF4-FFF2-40B4-BE49-F238E27FC236}"/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8381" y="5598928"/>
            <a:ext cx="2095510" cy="85805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5" name="文本框 14">
            <a:extLst>
              <a:ext uri="{FF2B5EF4-FFF2-40B4-BE49-F238E27FC236}"/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44375" y="5636823"/>
            <a:ext cx="1785424" cy="778868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6" name="文本框 15">
            <a:extLst>
              <a:ext uri="{FF2B5EF4-FFF2-40B4-BE49-F238E27FC236}"/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72000" y="5887757"/>
            <a:ext cx="1963743" cy="276999"/>
          </a:xfrm>
          <a:prstGeom prst="rect">
            <a:avLst/>
          </a:prstGeom>
          <a:blipFill>
            <a:blip r:embed="rId8"/>
            <a:stretch>
              <a:fillRect l="-2484" b="-20000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292100" y="334963"/>
            <a:ext cx="3898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latin typeface="+mj-lt"/>
                <a:ea typeface="+mn-ea"/>
                <a:cs typeface="Times New Roman" panose="02020603050405020304" pitchFamily="18" charset="0"/>
              </a:rPr>
              <a:t>Notations and Definitions [1.2]</a:t>
            </a:r>
            <a:endParaRPr lang="zh-CN" altLang="en-US" sz="2400" b="1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2474913" y="1100138"/>
            <a:ext cx="3138487" cy="1143000"/>
            <a:chOff x="822960" y="1202452"/>
            <a:chExt cx="3138140" cy="1142038"/>
          </a:xfrm>
        </p:grpSpPr>
        <p:sp>
          <p:nvSpPr>
            <p:cNvPr id="4" name="Rectangle 8">
              <a:extLst>
                <a:ext uri="{FF2B5EF4-FFF2-40B4-BE49-F238E27FC236}"/>
              </a:extLst>
            </p:cNvPr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22960" y="1202452"/>
              <a:ext cx="2646237" cy="400110"/>
            </a:xfrm>
            <a:prstGeom prst="rect">
              <a:avLst/>
            </a:prstGeom>
            <a:blipFill>
              <a:blip r:embed="rId3"/>
              <a:stretch>
                <a:fillRect l="-2535" t="-7576" b="-27273"/>
              </a:stretch>
            </a:blipFill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>
                  <a:noFill/>
                  <a:latin typeface="+mn-lt"/>
                  <a:ea typeface="+mn-ea"/>
                  <a:cs typeface="+mn-cs"/>
                </a:rPr>
                <a:t> </a:t>
              </a:r>
            </a:p>
          </p:txBody>
        </p:sp>
        <p:sp>
          <p:nvSpPr>
            <p:cNvPr id="5" name="Rectangle 9">
              <a:extLst>
                <a:ext uri="{FF2B5EF4-FFF2-40B4-BE49-F238E27FC236}"/>
              </a:extLst>
            </p:cNvPr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472214" y="1571784"/>
              <a:ext cx="2404056" cy="400110"/>
            </a:xfrm>
            <a:prstGeom prst="rect">
              <a:avLst/>
            </a:prstGeom>
            <a:blipFill>
              <a:blip r:embed="rId4"/>
              <a:stretch>
                <a:fillRect b="-9231"/>
              </a:stretch>
            </a:blipFill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>
                  <a:noFill/>
                  <a:latin typeface="+mn-lt"/>
                  <a:ea typeface="+mn-ea"/>
                  <a:cs typeface="+mn-cs"/>
                </a:rPr>
                <a:t> </a:t>
              </a:r>
            </a:p>
          </p:txBody>
        </p:sp>
        <p:sp>
          <p:nvSpPr>
            <p:cNvPr id="6" name="Rectangle 10">
              <a:extLst>
                <a:ext uri="{FF2B5EF4-FFF2-40B4-BE49-F238E27FC236}"/>
              </a:extLst>
            </p:cNvPr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472214" y="1944380"/>
              <a:ext cx="2488886" cy="400110"/>
            </a:xfrm>
            <a:prstGeom prst="rect">
              <a:avLst/>
            </a:prstGeom>
            <a:blipFill>
              <a:blip r:embed="rId5"/>
              <a:stretch>
                <a:fillRect b="-18462"/>
              </a:stretch>
            </a:blipFill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>
                  <a:noFill/>
                  <a:latin typeface="+mn-lt"/>
                  <a:ea typeface="+mn-ea"/>
                  <a:cs typeface="+mn-cs"/>
                </a:rPr>
                <a:t> </a:t>
              </a:r>
            </a:p>
          </p:txBody>
        </p:sp>
      </p:grpSp>
      <p:sp>
        <p:nvSpPr>
          <p:cNvPr id="7" name="Rectangle 6">
            <a:extLst>
              <a:ext uri="{FF2B5EF4-FFF2-40B4-BE49-F238E27FC236}"/>
            </a:extLst>
          </p:cNvPr>
          <p:cNvSpPr/>
          <p:nvPr/>
        </p:nvSpPr>
        <p:spPr>
          <a:xfrm>
            <a:off x="628650" y="2620963"/>
            <a:ext cx="8115300" cy="17843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2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Transfer Learning</a:t>
            </a:r>
            <a:r>
              <a:rPr lang="en-US" altLang="zh-CN" sz="2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altLang="zh-CN" sz="2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Deep </a:t>
            </a:r>
            <a:r>
              <a:rPr lang="zh-CN" altLang="zh-CN" sz="22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Transfer Learning</a:t>
            </a:r>
            <a:r>
              <a:rPr lang="en-US" altLang="zh-CN" sz="22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zh-CN" altLang="zh-CN" sz="2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67365" y="3322627"/>
            <a:ext cx="861518" cy="400110"/>
          </a:xfrm>
          <a:prstGeom prst="rect">
            <a:avLst/>
          </a:prstGeom>
          <a:blipFill>
            <a:blip r:embed="rId6"/>
            <a:stretch>
              <a:fillRect b="-13636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9" name="Rectangle 8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01029" y="3168738"/>
            <a:ext cx="1855251" cy="33855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0" name="Rectangle 9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38228" y="3322627"/>
            <a:ext cx="1683474" cy="400110"/>
          </a:xfrm>
          <a:prstGeom prst="rect">
            <a:avLst/>
          </a:prstGeom>
          <a:blipFill>
            <a:blip r:embed="rId8"/>
            <a:stretch>
              <a:fillRect b="-15152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1" name="Rectangle 10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02911" y="4521761"/>
            <a:ext cx="2990426" cy="677108"/>
          </a:xfrm>
          <a:prstGeom prst="rect">
            <a:avLst/>
          </a:prstGeom>
          <a:blipFill>
            <a:blip r:embed="rId9"/>
            <a:stretch>
              <a:fillRect l="-1629" b="-13514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2" name="Rectangle 11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58588" y="4439472"/>
            <a:ext cx="1855251" cy="338554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3" name="Rectangle 12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95787" y="4593361"/>
            <a:ext cx="1683474" cy="400110"/>
          </a:xfrm>
          <a:prstGeom prst="rect">
            <a:avLst/>
          </a:prstGeom>
          <a:blipFill>
            <a:blip r:embed="rId11"/>
            <a:stretch>
              <a:fillRect b="-15385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4" name="Rectangle 13">
            <a:extLst>
              <a:ext uri="{FF2B5EF4-FFF2-40B4-BE49-F238E27FC236}"/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26277" y="5243092"/>
            <a:ext cx="5886221" cy="646331"/>
          </a:xfrm>
          <a:prstGeom prst="rect">
            <a:avLst/>
          </a:prstGeom>
          <a:blipFill>
            <a:blip r:embed="rId12"/>
            <a:stretch>
              <a:fillRect l="-932" t="-4717" b="-14151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cxnSp>
        <p:nvCxnSpPr>
          <p:cNvPr id="15" name="Straight Arrow Connector 14">
            <a:extLst>
              <a:ext uri="{FF2B5EF4-FFF2-40B4-BE49-F238E27FC236}"/>
            </a:extLst>
          </p:cNvPr>
          <p:cNvCxnSpPr/>
          <p:nvPr/>
        </p:nvCxnSpPr>
        <p:spPr>
          <a:xfrm>
            <a:off x="3759200" y="3527425"/>
            <a:ext cx="1581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/>
            </a:extLst>
          </p:cNvPr>
          <p:cNvCxnSpPr/>
          <p:nvPr/>
        </p:nvCxnSpPr>
        <p:spPr>
          <a:xfrm>
            <a:off x="3768725" y="4792663"/>
            <a:ext cx="1581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02EF2F-FEAA-445C-BFB3-36C0BF482837}" type="slidenum">
              <a:rPr lang="zh-CN" altLang="en-US"/>
              <a:pPr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1508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SpotTune</a:t>
            </a:r>
            <a:endParaRPr lang="zh-CN" altLang="en-US" sz="2400">
              <a:cs typeface="Arial" charset="0"/>
            </a:endParaRPr>
          </a:p>
        </p:txBody>
      </p:sp>
      <p:pic>
        <p:nvPicPr>
          <p:cNvPr id="9523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238" y="876300"/>
            <a:ext cx="7092950" cy="283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838" y="4445000"/>
            <a:ext cx="4170362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6" name="文本框 2"/>
          <p:cNvSpPr txBox="1">
            <a:spLocks noChangeArrowheads="1"/>
          </p:cNvSpPr>
          <p:nvPr/>
        </p:nvSpPr>
        <p:spPr bwMode="auto">
          <a:xfrm>
            <a:off x="-17463" y="1525588"/>
            <a:ext cx="647701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Arial" charset="0"/>
              </a:rPr>
              <a:t>50%</a:t>
            </a:r>
            <a:endParaRPr lang="zh-CN" altLang="en-US">
              <a:cs typeface="Arial" charset="0"/>
            </a:endParaRPr>
          </a:p>
        </p:txBody>
      </p:sp>
      <p:sp>
        <p:nvSpPr>
          <p:cNvPr id="95237" name="文本框 5"/>
          <p:cNvSpPr txBox="1">
            <a:spLocks noChangeArrowheads="1"/>
          </p:cNvSpPr>
          <p:nvPr/>
        </p:nvSpPr>
        <p:spPr bwMode="auto">
          <a:xfrm>
            <a:off x="60325" y="2439988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cs typeface="Arial" charset="0"/>
              </a:rPr>
              <a:t>All</a:t>
            </a:r>
            <a:endParaRPr lang="zh-CN" altLang="en-US">
              <a:cs typeface="Arial" charset="0"/>
            </a:endParaRPr>
          </a:p>
        </p:txBody>
      </p:sp>
      <p:sp>
        <p:nvSpPr>
          <p:cNvPr id="95238" name="文本框 6"/>
          <p:cNvSpPr txBox="1">
            <a:spLocks noChangeArrowheads="1"/>
          </p:cNvSpPr>
          <p:nvPr/>
        </p:nvSpPr>
        <p:spPr bwMode="auto">
          <a:xfrm>
            <a:off x="60325" y="1254125"/>
            <a:ext cx="4937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cs typeface="Arial" charset="0"/>
              </a:rPr>
              <a:t>All</a:t>
            </a:r>
            <a:endParaRPr lang="zh-CN" altLang="en-US">
              <a:cs typeface="Arial" charset="0"/>
            </a:endParaRPr>
          </a:p>
        </p:txBody>
      </p:sp>
      <p:sp>
        <p:nvSpPr>
          <p:cNvPr id="95239" name="文本框 8"/>
          <p:cNvSpPr txBox="1">
            <a:spLocks noChangeArrowheads="1"/>
          </p:cNvSpPr>
          <p:nvPr/>
        </p:nvSpPr>
        <p:spPr bwMode="auto">
          <a:xfrm>
            <a:off x="-17463" y="3189288"/>
            <a:ext cx="647701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cs typeface="Arial" charset="0"/>
              </a:rPr>
              <a:t>k=3</a:t>
            </a:r>
            <a:endParaRPr lang="zh-CN" altLang="en-US">
              <a:cs typeface="Arial" charset="0"/>
            </a:endParaRPr>
          </a:p>
        </p:txBody>
      </p:sp>
      <p:sp>
        <p:nvSpPr>
          <p:cNvPr id="10" name="弧形 9">
            <a:extLst>
              <a:ext uri="{FF2B5EF4-FFF2-40B4-BE49-F238E27FC236}"/>
            </a:extLst>
          </p:cNvPr>
          <p:cNvSpPr/>
          <p:nvPr/>
        </p:nvSpPr>
        <p:spPr>
          <a:xfrm>
            <a:off x="7399338" y="1928813"/>
            <a:ext cx="646112" cy="1436687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弧形 11">
            <a:extLst>
              <a:ext uri="{FF2B5EF4-FFF2-40B4-BE49-F238E27FC236}"/>
            </a:extLst>
          </p:cNvPr>
          <p:cNvSpPr/>
          <p:nvPr/>
        </p:nvSpPr>
        <p:spPr>
          <a:xfrm rot="10800000" flipH="1">
            <a:off x="7399338" y="1916113"/>
            <a:ext cx="646112" cy="1438275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15192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SpotTune</a:t>
            </a:r>
            <a:endParaRPr lang="zh-CN" altLang="en-US" sz="2400">
              <a:cs typeface="Arial" charset="0"/>
            </a:endParaRPr>
          </a:p>
        </p:txBody>
      </p:sp>
      <p:grpSp>
        <p:nvGrpSpPr>
          <p:cNvPr id="96258" name="组合 6"/>
          <p:cNvGrpSpPr>
            <a:grpSpLocks/>
          </p:cNvGrpSpPr>
          <p:nvPr/>
        </p:nvGrpSpPr>
        <p:grpSpPr bwMode="auto">
          <a:xfrm>
            <a:off x="0" y="958850"/>
            <a:ext cx="7213600" cy="3024188"/>
            <a:chOff x="0" y="958622"/>
            <a:chExt cx="7212816" cy="3024098"/>
          </a:xfrm>
        </p:grpSpPr>
        <p:pic>
          <p:nvPicPr>
            <p:cNvPr id="96259" name="图片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958622"/>
              <a:ext cx="7212816" cy="3024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260" name="文本框 5"/>
            <p:cNvSpPr txBox="1">
              <a:spLocks noChangeArrowheads="1"/>
            </p:cNvSpPr>
            <p:nvPr/>
          </p:nvSpPr>
          <p:spPr bwMode="auto">
            <a:xfrm>
              <a:off x="74427" y="3551274"/>
              <a:ext cx="7138389" cy="3693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33988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Visualization of Policies</a:t>
            </a:r>
            <a:endParaRPr lang="zh-CN" altLang="en-US" sz="2400">
              <a:cs typeface="Arial" charset="0"/>
            </a:endParaRPr>
          </a:p>
        </p:txBody>
      </p:sp>
      <p:pic>
        <p:nvPicPr>
          <p:cNvPr id="97282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958850"/>
            <a:ext cx="615632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1508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SpotTune</a:t>
            </a:r>
            <a:endParaRPr lang="zh-CN" altLang="en-US" sz="2400">
              <a:cs typeface="Arial" charset="0"/>
            </a:endParaRPr>
          </a:p>
        </p:txBody>
      </p:sp>
      <p:pic>
        <p:nvPicPr>
          <p:cNvPr id="98306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1109663"/>
            <a:ext cx="8210550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7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838" y="3808413"/>
            <a:ext cx="6140450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8" name="文本框 2"/>
          <p:cNvSpPr txBox="1">
            <a:spLocks noChangeArrowheads="1"/>
          </p:cNvSpPr>
          <p:nvPr/>
        </p:nvSpPr>
        <p:spPr bwMode="auto">
          <a:xfrm>
            <a:off x="163513" y="4581525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Arial" charset="0"/>
              </a:rPr>
              <a:t>4</a:t>
            </a:r>
            <a:endParaRPr lang="zh-CN" altLang="en-US">
              <a:cs typeface="Arial" charset="0"/>
            </a:endParaRPr>
          </a:p>
        </p:txBody>
      </p:sp>
      <p:sp>
        <p:nvSpPr>
          <p:cNvPr id="98309" name="文本框 5"/>
          <p:cNvSpPr txBox="1">
            <a:spLocks noChangeArrowheads="1"/>
          </p:cNvSpPr>
          <p:nvPr/>
        </p:nvSpPr>
        <p:spPr bwMode="auto">
          <a:xfrm>
            <a:off x="100013" y="5657850"/>
            <a:ext cx="441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Arial" charset="0"/>
              </a:rPr>
              <a:t>13</a:t>
            </a:r>
            <a:endParaRPr lang="zh-CN" altLang="en-US">
              <a:cs typeface="Arial" charset="0"/>
            </a:endParaRPr>
          </a:p>
        </p:txBody>
      </p:sp>
      <p:sp>
        <p:nvSpPr>
          <p:cNvPr id="98310" name="矩形 4"/>
          <p:cNvSpPr>
            <a:spLocks noChangeArrowheads="1"/>
          </p:cNvSpPr>
          <p:nvPr/>
        </p:nvSpPr>
        <p:spPr bwMode="auto">
          <a:xfrm>
            <a:off x="5370513" y="3548063"/>
            <a:ext cx="2260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cs typeface="Arial" charset="0"/>
              </a:rPr>
              <a:t>Cleaner background</a:t>
            </a:r>
            <a:endParaRPr lang="zh-CN" altLang="en-US">
              <a:solidFill>
                <a:srgbClr val="FF0000"/>
              </a:solidFill>
              <a:cs typeface="Arial" charset="0"/>
            </a:endParaRPr>
          </a:p>
        </p:txBody>
      </p:sp>
      <p:cxnSp>
        <p:nvCxnSpPr>
          <p:cNvPr id="9" name="直接箭头连接符 8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V="1">
            <a:off x="6618288" y="3917950"/>
            <a:ext cx="358775" cy="6635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1508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SpotTune</a:t>
            </a:r>
            <a:endParaRPr lang="zh-CN" altLang="en-US" sz="2400">
              <a:cs typeface="Arial" charset="0"/>
            </a:endParaRPr>
          </a:p>
        </p:txBody>
      </p:sp>
      <p:sp>
        <p:nvSpPr>
          <p:cNvPr id="99330" name="矩形 3"/>
          <p:cNvSpPr>
            <a:spLocks noChangeArrowheads="1"/>
          </p:cNvSpPr>
          <p:nvPr/>
        </p:nvSpPr>
        <p:spPr bwMode="auto">
          <a:xfrm>
            <a:off x="477838" y="1298575"/>
            <a:ext cx="724852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Calibri Light"/>
              <a:buAutoNum type="arabicPeriod"/>
            </a:pPr>
            <a:r>
              <a:rPr lang="en-US" altLang="zh-CN" sz="2000">
                <a:cs typeface="Arial" charset="0"/>
              </a:rPr>
              <a:t>An input-dependent fine-tuning approach that automatically determines which layers to fine-tune per target instance;</a:t>
            </a:r>
          </a:p>
          <a:p>
            <a:pPr marL="342900" indent="-342900">
              <a:lnSpc>
                <a:spcPct val="200000"/>
              </a:lnSpc>
              <a:buFont typeface="Calibri Light"/>
              <a:buAutoNum type="arabicPeriod"/>
            </a:pPr>
            <a:r>
              <a:rPr lang="en-US" altLang="zh-CN" sz="2000">
                <a:cs typeface="Arial" charset="0"/>
              </a:rPr>
              <a:t>A global variant that constrains all the input examples to fine-tune the same set of k layers which can be distributed anywhere in the network;</a:t>
            </a:r>
          </a:p>
          <a:p>
            <a:pPr marL="342900" indent="-342900">
              <a:lnSpc>
                <a:spcPct val="200000"/>
              </a:lnSpc>
              <a:buFont typeface="Calibri Light"/>
              <a:buAutoNum type="arabicPeriod"/>
            </a:pPr>
            <a:r>
              <a:rPr lang="en-US" altLang="zh-CN" sz="2000">
                <a:cs typeface="Arial" charset="0"/>
              </a:rPr>
              <a:t>The proposed approach outperforms standard fine-tuning on 12 out of 14 datasets.</a:t>
            </a:r>
            <a:endParaRPr lang="zh-CN" altLang="en-US" sz="2000">
              <a:cs typeface="Arial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AdaFilter</a:t>
            </a:r>
            <a:endParaRPr lang="zh-CN" altLang="en-US" sz="2400">
              <a:cs typeface="Arial" charset="0"/>
            </a:endParaRPr>
          </a:p>
        </p:txBody>
      </p:sp>
      <p:pic>
        <p:nvPicPr>
          <p:cNvPr id="100354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7438"/>
            <a:ext cx="6648450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5" name="矩形 2"/>
          <p:cNvSpPr>
            <a:spLocks noChangeArrowheads="1"/>
          </p:cNvSpPr>
          <p:nvPr/>
        </p:nvSpPr>
        <p:spPr bwMode="auto">
          <a:xfrm>
            <a:off x="2381250" y="527050"/>
            <a:ext cx="24526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cs typeface="Arial" charset="0"/>
              </a:rPr>
              <a:t>Adaptive fine-tuning</a:t>
            </a:r>
            <a:endParaRPr lang="zh-CN" altLang="en-US" sz="2000">
              <a:cs typeface="Arial" charset="0"/>
            </a:endParaRPr>
          </a:p>
        </p:txBody>
      </p:sp>
      <p:sp>
        <p:nvSpPr>
          <p:cNvPr id="100356" name="矩形 3"/>
          <p:cNvSpPr>
            <a:spLocks noChangeArrowheads="1"/>
          </p:cNvSpPr>
          <p:nvPr/>
        </p:nvSpPr>
        <p:spPr bwMode="auto">
          <a:xfrm>
            <a:off x="7065963" y="958850"/>
            <a:ext cx="1600200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>
                <a:cs typeface="Arial" charset="0"/>
              </a:rPr>
              <a:t>Filter-level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>
                <a:cs typeface="Arial" charset="0"/>
              </a:rPr>
              <a:t>Layer-level</a:t>
            </a:r>
            <a:endParaRPr lang="zh-CN" altLang="en-US">
              <a:cs typeface="Arial" charset="0"/>
            </a:endParaRPr>
          </a:p>
        </p:txBody>
      </p:sp>
      <p:sp>
        <p:nvSpPr>
          <p:cNvPr id="7" name="文本框 6">
            <a:extLst>
              <a:ext uri="{FF2B5EF4-FFF2-40B4-BE49-F238E27FC236}"/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5870" y="5408451"/>
            <a:ext cx="5883252" cy="307777"/>
          </a:xfrm>
          <a:prstGeom prst="rect">
            <a:avLst/>
          </a:prstGeom>
          <a:blipFill>
            <a:blip r:embed="rId3"/>
            <a:stretch>
              <a:fillRect b="-37255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8" name="文本框 7">
            <a:extLst>
              <a:ext uri="{FF2B5EF4-FFF2-40B4-BE49-F238E27FC236}"/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5870" y="5875536"/>
            <a:ext cx="5883252" cy="307777"/>
          </a:xfrm>
          <a:prstGeom prst="rect">
            <a:avLst/>
          </a:prstGeom>
          <a:blipFill>
            <a:blip r:embed="rId4"/>
            <a:stretch>
              <a:fillRect b="-40000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100359" name="矩形 8"/>
          <p:cNvSpPr>
            <a:spLocks noChangeArrowheads="1"/>
          </p:cNvSpPr>
          <p:nvPr/>
        </p:nvSpPr>
        <p:spPr bwMode="auto">
          <a:xfrm>
            <a:off x="6648450" y="1830388"/>
            <a:ext cx="2551113" cy="170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cs typeface="Arial" charset="0"/>
              </a:rPr>
              <a:t>Reduce the average classification error of the standard fine-tuning by 2.54%</a:t>
            </a:r>
            <a:endParaRPr lang="zh-CN" altLang="en-US">
              <a:cs typeface="Arial" charset="0"/>
            </a:endParaRPr>
          </a:p>
        </p:txBody>
      </p:sp>
      <p:sp>
        <p:nvSpPr>
          <p:cNvPr id="100360" name="文本框 5"/>
          <p:cNvSpPr txBox="1">
            <a:spLocks noChangeArrowheads="1"/>
          </p:cNvSpPr>
          <p:nvPr/>
        </p:nvSpPr>
        <p:spPr bwMode="auto">
          <a:xfrm>
            <a:off x="3335338" y="4941888"/>
            <a:ext cx="1635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Fine-tune</a:t>
            </a:r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/>
            </a:extLst>
          </p:cNvPr>
          <p:cNvCxnSpPr>
            <a:cxnSpLocks/>
            <a:endCxn id="100360" idx="1"/>
          </p:cNvCxnSpPr>
          <p:nvPr/>
        </p:nvCxnSpPr>
        <p:spPr>
          <a:xfrm flipV="1">
            <a:off x="3027363" y="5127625"/>
            <a:ext cx="307975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5148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Layerwise Recurrent Gated Network</a:t>
            </a:r>
            <a:endParaRPr lang="zh-CN" altLang="en-US" sz="2400">
              <a:cs typeface="Arial" charset="0"/>
            </a:endParaRPr>
          </a:p>
        </p:txBody>
      </p:sp>
      <p:pic>
        <p:nvPicPr>
          <p:cNvPr id="101378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1506538"/>
            <a:ext cx="5751512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79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838" y="4722813"/>
            <a:ext cx="61991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AdaFilter</a:t>
            </a:r>
            <a:endParaRPr lang="zh-CN" altLang="en-US" sz="2400">
              <a:cs typeface="Arial" charset="0"/>
            </a:endParaRPr>
          </a:p>
        </p:txBody>
      </p:sp>
      <p:pic>
        <p:nvPicPr>
          <p:cNvPr id="102402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958850"/>
            <a:ext cx="8389937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3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238" y="2806700"/>
            <a:ext cx="4051300" cy="162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4" name="文本框 2"/>
          <p:cNvSpPr txBox="1">
            <a:spLocks noChangeArrowheads="1"/>
          </p:cNvSpPr>
          <p:nvPr/>
        </p:nvSpPr>
        <p:spPr bwMode="auto">
          <a:xfrm>
            <a:off x="71438" y="2316163"/>
            <a:ext cx="1108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cs typeface="Arial" charset="0"/>
              </a:rPr>
              <a:t>AdaFilter</a:t>
            </a:r>
            <a:endParaRPr lang="zh-CN" altLang="en-US">
              <a:cs typeface="Arial" charset="0"/>
            </a:endParaRPr>
          </a:p>
        </p:txBody>
      </p:sp>
      <p:cxnSp>
        <p:nvCxnSpPr>
          <p:cNvPr id="7" name="直接箭头连接符 6">
            <a:extLst>
              <a:ext uri="{FF2B5EF4-FFF2-40B4-BE49-F238E27FC236}"/>
            </a:extLst>
          </p:cNvPr>
          <p:cNvCxnSpPr/>
          <p:nvPr/>
        </p:nvCxnSpPr>
        <p:spPr>
          <a:xfrm flipV="1">
            <a:off x="71438" y="1646238"/>
            <a:ext cx="477837" cy="669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AdaFilter</a:t>
            </a:r>
            <a:endParaRPr lang="zh-CN" altLang="en-US" sz="2400">
              <a:cs typeface="Arial" charset="0"/>
            </a:endParaRPr>
          </a:p>
        </p:txBody>
      </p:sp>
      <p:pic>
        <p:nvPicPr>
          <p:cNvPr id="103426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1347788"/>
            <a:ext cx="8034337" cy="23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图片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4548188"/>
            <a:ext cx="6200775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矩形 2"/>
          <p:cNvSpPr>
            <a:spLocks noChangeArrowheads="1"/>
          </p:cNvSpPr>
          <p:nvPr/>
        </p:nvSpPr>
        <p:spPr bwMode="auto">
          <a:xfrm>
            <a:off x="395288" y="952500"/>
            <a:ext cx="25701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zh-CN">
                <a:cs typeface="Arial" charset="0"/>
              </a:rPr>
              <a:t>Test accuracy curve</a:t>
            </a:r>
            <a:endParaRPr lang="zh-CN" altLang="en-US">
              <a:cs typeface="Arial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AdaFilter</a:t>
            </a:r>
            <a:endParaRPr lang="zh-CN" altLang="en-US" sz="2400">
              <a:cs typeface="Arial" charset="0"/>
            </a:endParaRPr>
          </a:p>
        </p:txBody>
      </p:sp>
      <p:pic>
        <p:nvPicPr>
          <p:cNvPr id="104450" name="图片 8"/>
          <p:cNvPicPr>
            <a:picLocks noChangeAspect="1"/>
          </p:cNvPicPr>
          <p:nvPr/>
        </p:nvPicPr>
        <p:blipFill>
          <a:blip r:embed="rId2"/>
          <a:srcRect r="50349"/>
          <a:stretch>
            <a:fillRect/>
          </a:stretch>
        </p:blipFill>
        <p:spPr bwMode="auto">
          <a:xfrm>
            <a:off x="477838" y="1139825"/>
            <a:ext cx="4319587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图片 3"/>
          <p:cNvPicPr>
            <a:picLocks noChangeAspect="1"/>
          </p:cNvPicPr>
          <p:nvPr/>
        </p:nvPicPr>
        <p:blipFill>
          <a:blip r:embed="rId2"/>
          <a:srcRect l="49503"/>
          <a:stretch>
            <a:fillRect/>
          </a:stretch>
        </p:blipFill>
        <p:spPr bwMode="auto">
          <a:xfrm>
            <a:off x="477838" y="3609975"/>
            <a:ext cx="43942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428625" y="530225"/>
            <a:ext cx="4718050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Transfer learning and Domain adaptation</a:t>
            </a:r>
            <a:endParaRPr lang="zh-CN" altLang="en-US" sz="2200" b="1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92088" y="1241425"/>
            <a:ext cx="81280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85800"/>
            <a:r>
              <a:rPr lang="en-US" altLang="zh-CN" b="1">
                <a:latin typeface="Calibri" pitchFamily="34" charset="0"/>
              </a:rPr>
              <a:t>Transfer learning: </a:t>
            </a:r>
            <a:r>
              <a:rPr lang="en-US" altLang="zh-CN">
                <a:latin typeface="Calibri" pitchFamily="34" charset="0"/>
              </a:rPr>
              <a:t>Transfer learning is defined as the general case where the domains are freely allowed to differ in sample space, label space, distribution or all. </a:t>
            </a:r>
          </a:p>
          <a:p>
            <a:pPr marL="685800"/>
            <a:r>
              <a:rPr lang="en-US" altLang="zh-CN" b="1">
                <a:latin typeface="Calibri" pitchFamily="34" charset="0"/>
                <a:cs typeface="Calibri" pitchFamily="34" charset="0"/>
              </a:rPr>
              <a:t>D</a:t>
            </a:r>
            <a:r>
              <a:rPr lang="en-US" altLang="zh-CN" b="1">
                <a:latin typeface="等线"/>
                <a:cs typeface="Calibri" pitchFamily="34" charset="0"/>
              </a:rPr>
              <a:t>omain adaptation</a:t>
            </a:r>
            <a:r>
              <a:rPr lang="en-US" altLang="zh-CN" b="1">
                <a:latin typeface="Calibri" pitchFamily="34" charset="0"/>
                <a:cs typeface="Calibri" pitchFamily="34" charset="0"/>
              </a:rPr>
              <a:t>:</a:t>
            </a:r>
            <a:r>
              <a:rPr lang="en-US" altLang="zh-CN" b="1">
                <a:latin typeface="等线"/>
                <a:cs typeface="Calibri" pitchFamily="34" charset="0"/>
              </a:rPr>
              <a:t> </a:t>
            </a:r>
            <a:r>
              <a:rPr lang="en-US" altLang="zh-CN">
                <a:latin typeface="等线"/>
                <a:cs typeface="Calibri" pitchFamily="34" charset="0"/>
              </a:rPr>
              <a:t>Domain adaptation is defined as the particular case where the sample and label spaces remain unchanged and only the probability distributions change. [1.3] </a:t>
            </a:r>
            <a:endParaRPr lang="en-US" altLang="zh-CN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1228725" y="3194050"/>
            <a:ext cx="245586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>
                <a:latin typeface="Calibri" pitchFamily="34" charset="0"/>
              </a:rPr>
              <a:t>Covariate Shift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latin typeface="Calibri" pitchFamily="34" charset="0"/>
              </a:rPr>
              <a:t>Prior Probability shift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>
                <a:latin typeface="Calibri" pitchFamily="34" charset="0"/>
              </a:rPr>
              <a:t>Concept shift</a:t>
            </a:r>
            <a:endParaRPr lang="zh-CN" altLang="en-US">
              <a:latin typeface="Calibri" pitchFamily="34" charset="0"/>
            </a:endParaRPr>
          </a:p>
        </p:txBody>
      </p:sp>
      <p:pic>
        <p:nvPicPr>
          <p:cNvPr id="23556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013" y="4314825"/>
            <a:ext cx="76739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192088" y="6143625"/>
            <a:ext cx="60610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Calibri" pitchFamily="34" charset="0"/>
              </a:rPr>
              <a:t>https://dkopczyk.quantee.co.uk/covariate_shift/</a:t>
            </a:r>
          </a:p>
        </p:txBody>
      </p:sp>
      <p:sp>
        <p:nvSpPr>
          <p:cNvPr id="8" name="Slide Number Placeholder 7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AD78B2-2809-4C9A-ABDF-FA9C5CB94D03}" type="slidenum">
              <a:rPr lang="zh-CN" altLang="en-US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矩形 3"/>
          <p:cNvSpPr>
            <a:spLocks noChangeArrowheads="1"/>
          </p:cNvSpPr>
          <p:nvPr/>
        </p:nvSpPr>
        <p:spPr bwMode="auto">
          <a:xfrm>
            <a:off x="477838" y="1298575"/>
            <a:ext cx="7781925" cy="368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Font typeface="Calibri Light"/>
              <a:buAutoNum type="arabicPeriod"/>
            </a:pPr>
            <a:r>
              <a:rPr lang="en-US" altLang="zh-CN" sz="2000">
                <a:cs typeface="Arial" charset="0"/>
              </a:rPr>
              <a:t>Filter selection, layer-wise recurrent gated network and gated batch normalization techniques to allow different images in the target dataset to fine-tune different convolutional filters in the pre-trained model.</a:t>
            </a:r>
          </a:p>
          <a:p>
            <a:pPr marL="457200" indent="-457200">
              <a:lnSpc>
                <a:spcPct val="200000"/>
              </a:lnSpc>
              <a:buFont typeface="Calibri Light"/>
              <a:buAutoNum type="arabicPeriod"/>
            </a:pPr>
            <a:r>
              <a:rPr lang="en-US" altLang="zh-CN" sz="2000">
                <a:cs typeface="Arial" charset="0"/>
              </a:rPr>
              <a:t>AdaFilter can consistently perform better than the standard fine-tuning.</a:t>
            </a:r>
            <a:endParaRPr lang="zh-CN" altLang="en-US" sz="2000">
              <a:cs typeface="Arial" charset="0"/>
            </a:endParaRPr>
          </a:p>
        </p:txBody>
      </p:sp>
      <p:sp>
        <p:nvSpPr>
          <p:cNvPr id="105474" name="文本框 4"/>
          <p:cNvSpPr txBox="1">
            <a:spLocks noChangeArrowheads="1"/>
          </p:cNvSpPr>
          <p:nvPr/>
        </p:nvSpPr>
        <p:spPr bwMode="auto">
          <a:xfrm>
            <a:off x="477838" y="496888"/>
            <a:ext cx="1416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AdaFilter</a:t>
            </a:r>
            <a:endParaRPr lang="zh-CN" altLang="en-US" sz="2400">
              <a:cs typeface="Arial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32686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Continuous fine-tuning</a:t>
            </a:r>
            <a:endParaRPr lang="zh-CN" altLang="en-US" sz="2400">
              <a:cs typeface="Arial" charset="0"/>
            </a:endParaRPr>
          </a:p>
        </p:txBody>
      </p:sp>
      <p:pic>
        <p:nvPicPr>
          <p:cNvPr id="106498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75" y="1128713"/>
            <a:ext cx="3068638" cy="484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2188" y="977900"/>
            <a:ext cx="3746500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文本框 2"/>
          <p:cNvSpPr txBox="1">
            <a:spLocks noChangeArrowheads="1"/>
          </p:cNvSpPr>
          <p:nvPr/>
        </p:nvSpPr>
        <p:spPr bwMode="auto">
          <a:xfrm>
            <a:off x="3544888" y="942975"/>
            <a:ext cx="1104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cs typeface="Arial" charset="0"/>
              </a:rPr>
              <a:t>Unlabeled</a:t>
            </a:r>
            <a:endParaRPr lang="zh-CN" altLang="en-US" sz="1600">
              <a:cs typeface="Arial" charset="0"/>
            </a:endParaRPr>
          </a:p>
        </p:txBody>
      </p:sp>
      <p:cxnSp>
        <p:nvCxnSpPr>
          <p:cNvPr id="8" name="直接箭头连接符 7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V="1">
            <a:off x="3076575" y="1312863"/>
            <a:ext cx="842963" cy="292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02" name="文本框 8"/>
          <p:cNvSpPr txBox="1">
            <a:spLocks noChangeArrowheads="1"/>
          </p:cNvSpPr>
          <p:nvPr/>
        </p:nvSpPr>
        <p:spPr bwMode="auto">
          <a:xfrm>
            <a:off x="2052638" y="1728788"/>
            <a:ext cx="14922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cs typeface="Arial" charset="0"/>
              </a:rPr>
              <a:t>Preprocessing</a:t>
            </a:r>
            <a:endParaRPr lang="zh-CN" altLang="en-US" sz="1600">
              <a:cs typeface="Arial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文本框 1"/>
          <p:cNvSpPr txBox="1">
            <a:spLocks noChangeArrowheads="1"/>
          </p:cNvSpPr>
          <p:nvPr/>
        </p:nvSpPr>
        <p:spPr bwMode="auto">
          <a:xfrm>
            <a:off x="477838" y="496888"/>
            <a:ext cx="32162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cs typeface="Arial" charset="0"/>
              </a:rPr>
              <a:t>Conclusion (fine tune)</a:t>
            </a:r>
            <a:endParaRPr lang="zh-CN" altLang="en-US" sz="2400">
              <a:cs typeface="Arial" charset="0"/>
            </a:endParaRPr>
          </a:p>
        </p:txBody>
      </p:sp>
      <p:sp>
        <p:nvSpPr>
          <p:cNvPr id="107522" name="矩形 3"/>
          <p:cNvSpPr>
            <a:spLocks noChangeArrowheads="1"/>
          </p:cNvSpPr>
          <p:nvPr/>
        </p:nvSpPr>
        <p:spPr bwMode="auto">
          <a:xfrm>
            <a:off x="477838" y="1298575"/>
            <a:ext cx="7853362" cy="307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Calibri Light"/>
              <a:buAutoNum type="arabicPeriod"/>
            </a:pPr>
            <a:r>
              <a:rPr lang="de-DE" altLang="zh-CN" sz="2000">
                <a:cs typeface="Arial" charset="0"/>
              </a:rPr>
              <a:t>Better imagenet models transfer better;</a:t>
            </a:r>
          </a:p>
          <a:p>
            <a:pPr marL="342900" indent="-342900">
              <a:lnSpc>
                <a:spcPct val="200000"/>
              </a:lnSpc>
              <a:buFont typeface="Calibri Light"/>
              <a:buAutoNum type="arabicPeriod"/>
            </a:pPr>
            <a:r>
              <a:rPr lang="en-US" altLang="zh-CN" sz="2000">
                <a:cs typeface="Arial" charset="0"/>
              </a:rPr>
              <a:t>The specificity of the features and co-adapted neurons on neighboring layers will influence the process of fine-tune.</a:t>
            </a:r>
          </a:p>
          <a:p>
            <a:pPr marL="342900" indent="-342900">
              <a:lnSpc>
                <a:spcPct val="200000"/>
              </a:lnSpc>
              <a:buFont typeface="Calibri Light"/>
              <a:buAutoNum type="arabicPeriod"/>
            </a:pPr>
            <a:r>
              <a:rPr lang="en-US" altLang="zh-CN" sz="2000">
                <a:cs typeface="Arial" charset="0"/>
              </a:rPr>
              <a:t>Input-dependent and adaptive fine-tuning approach can get better accuracy.</a:t>
            </a:r>
            <a:endParaRPr lang="zh-CN" altLang="en-US" sz="2000">
              <a:cs typeface="Arial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标题 1"/>
          <p:cNvSpPr txBox="1">
            <a:spLocks/>
          </p:cNvSpPr>
          <p:nvPr/>
        </p:nvSpPr>
        <p:spPr bwMode="auto">
          <a:xfrm>
            <a:off x="685800" y="2733675"/>
            <a:ext cx="7772400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CN" sz="6000" b="1">
                <a:latin typeface="Calibri Light"/>
                <a:ea typeface="等线 Light"/>
                <a:cs typeface="等线 Light"/>
              </a:rPr>
              <a:t>Domain Adaptation</a:t>
            </a:r>
            <a:endParaRPr lang="zh-CN" altLang="en-US" sz="6000" b="1">
              <a:latin typeface="Calibri Light"/>
              <a:ea typeface="等线 Light"/>
              <a:cs typeface="等线 Light"/>
            </a:endParaRPr>
          </a:p>
        </p:txBody>
      </p:sp>
      <p:sp>
        <p:nvSpPr>
          <p:cNvPr id="108546" name="TextBox 1"/>
          <p:cNvSpPr txBox="1">
            <a:spLocks noChangeArrowheads="1"/>
          </p:cNvSpPr>
          <p:nvPr/>
        </p:nvSpPr>
        <p:spPr bwMode="auto">
          <a:xfrm>
            <a:off x="4044950" y="3787775"/>
            <a:ext cx="31861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latin typeface="Calibri" pitchFamily="34" charset="0"/>
              </a:rPr>
              <a:t>何旭峥  </a:t>
            </a:r>
            <a:r>
              <a:rPr lang="en-US" altLang="zh-CN" b="1">
                <a:latin typeface="Calibri" pitchFamily="34" charset="0"/>
              </a:rPr>
              <a:t>1700010685</a:t>
            </a:r>
            <a:r>
              <a:rPr lang="zh-CN" altLang="en-US" b="1">
                <a:latin typeface="Calibri" pitchFamily="34" charset="0"/>
              </a:rPr>
              <a:t>  数院</a:t>
            </a:r>
            <a:endParaRPr lang="en-US" altLang="zh-CN" b="1">
              <a:latin typeface="Calibri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C64327-7D7A-45B2-9FD4-AA2D8B3658FD}" type="slidenum">
              <a:rPr lang="zh-CN" altLang="en-US"/>
              <a:pPr>
                <a:defRPr/>
              </a:pPr>
              <a:t>73</a:t>
            </a:fld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Notation</a:t>
            </a:r>
          </a:p>
        </p:txBody>
      </p:sp>
      <p:sp>
        <p:nvSpPr>
          <p:cNvPr id="1095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Define a training step P as an update of neural network parameters: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	</a:t>
            </a:r>
            <a:r>
              <a:rPr lang="en-US" altLang="zh-CN" smtClean="0">
                <a:latin typeface="Times New Roman" pitchFamily="18" charset="0"/>
                <a:ea typeface="方正粗黑宋简体" pitchFamily="2" charset="-122"/>
              </a:rPr>
              <a:t> </a:t>
            </a:r>
            <a:r>
              <a:rPr lang="en-US" altLang="zh-CN" smtClean="0">
                <a:latin typeface="Times New Roman" pitchFamily="18" charset="0"/>
              </a:rPr>
              <a:t>P(θ, L | D, H):=update θ toward minimizing loss function L upon dataset D using hyper parameters H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D can be mini-batches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when fixed, H is omitted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Notation</a:t>
            </a:r>
          </a:p>
        </p:txBody>
      </p:sp>
      <p:sp>
        <p:nvSpPr>
          <p:cNvPr id="1105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In each training step P(θ, L | D), we seek to lower down the loss function by calculating the gradient: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θ ← θ – α </a:t>
            </a:r>
            <a:r>
              <a:rPr lang="en-US" altLang="zh-CN" b="1" smtClean="0"/>
              <a:t>▽</a:t>
            </a:r>
            <a:r>
              <a:rPr lang="en-US" altLang="zh-CN" baseline="-25000" smtClean="0">
                <a:latin typeface="Times New Roman" pitchFamily="18" charset="0"/>
              </a:rPr>
              <a:t>θ </a:t>
            </a:r>
            <a:r>
              <a:rPr lang="en-US" altLang="zh-CN" smtClean="0">
                <a:latin typeface="Times New Roman" pitchFamily="18" charset="0"/>
              </a:rPr>
              <a:t>L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zh-CN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In training step P(θ</a:t>
            </a:r>
            <a:r>
              <a:rPr lang="en-US" altLang="zh-CN" baseline="-25000" smtClean="0">
                <a:latin typeface="Times New Roman" pitchFamily="18" charset="0"/>
              </a:rPr>
              <a:t>1</a:t>
            </a:r>
            <a:r>
              <a:rPr lang="en-US" altLang="zh-CN" smtClean="0">
                <a:latin typeface="Times New Roman" pitchFamily="18" charset="0"/>
              </a:rPr>
              <a:t>, L</a:t>
            </a:r>
            <a:r>
              <a:rPr lang="en-US" altLang="zh-CN" baseline="-25000" smtClean="0">
                <a:latin typeface="Times New Roman" pitchFamily="18" charset="0"/>
              </a:rPr>
              <a:t>1</a:t>
            </a:r>
            <a:r>
              <a:rPr lang="en-US" altLang="zh-CN" smtClean="0">
                <a:latin typeface="Times New Roman" pitchFamily="18" charset="0"/>
              </a:rPr>
              <a:t>, θ</a:t>
            </a:r>
            <a:r>
              <a:rPr lang="en-US" altLang="zh-CN" baseline="-25000" smtClean="0">
                <a:latin typeface="Times New Roman" pitchFamily="18" charset="0"/>
              </a:rPr>
              <a:t>2</a:t>
            </a:r>
            <a:r>
              <a:rPr lang="en-US" altLang="zh-CN" smtClean="0">
                <a:latin typeface="Times New Roman" pitchFamily="18" charset="0"/>
              </a:rPr>
              <a:t>, L</a:t>
            </a:r>
            <a:r>
              <a:rPr lang="en-US" altLang="zh-CN" baseline="-25000" smtClean="0">
                <a:latin typeface="Times New Roman" pitchFamily="18" charset="0"/>
              </a:rPr>
              <a:t>2</a:t>
            </a:r>
            <a:r>
              <a:rPr lang="en-US" altLang="zh-CN" smtClean="0">
                <a:latin typeface="Times New Roman" pitchFamily="18" charset="0"/>
              </a:rPr>
              <a:t>, … | D) where {θ</a:t>
            </a:r>
            <a:r>
              <a:rPr lang="en-US" altLang="zh-CN" baseline="-25000" smtClean="0">
                <a:latin typeface="Times New Roman" pitchFamily="18" charset="0"/>
              </a:rPr>
              <a:t>i</a:t>
            </a:r>
            <a:r>
              <a:rPr lang="en-US" altLang="zh-CN" smtClean="0">
                <a:latin typeface="Times New Roman" pitchFamily="18" charset="0"/>
              </a:rPr>
              <a:t>}’s are disjoint, it is understood that each θ</a:t>
            </a:r>
            <a:r>
              <a:rPr lang="en-US" altLang="zh-CN" baseline="-25000" smtClean="0">
                <a:latin typeface="Times New Roman" pitchFamily="18" charset="0"/>
              </a:rPr>
              <a:t>i</a:t>
            </a:r>
            <a:r>
              <a:rPr lang="en-US" altLang="zh-CN" smtClean="0">
                <a:latin typeface="Times New Roman" pitchFamily="18" charset="0"/>
              </a:rPr>
              <a:t> is updated toward minimizing L</a:t>
            </a:r>
            <a:r>
              <a:rPr lang="en-US" altLang="zh-CN" baseline="-25000" smtClean="0">
                <a:latin typeface="Times New Roman" pitchFamily="18" charset="0"/>
              </a:rPr>
              <a:t>i</a:t>
            </a:r>
            <a:r>
              <a:rPr lang="en-US" altLang="zh-CN" smtClean="0">
                <a:latin typeface="Times New Roman" pitchFamily="18" charset="0"/>
              </a:rPr>
              <a:t> using the same dataset, simultaneously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Use &lt;P</a:t>
            </a:r>
            <a:r>
              <a:rPr lang="en-US" altLang="zh-CN" baseline="-25000" smtClean="0">
                <a:latin typeface="Times New Roman" pitchFamily="18" charset="0"/>
              </a:rPr>
              <a:t>1</a:t>
            </a:r>
            <a:r>
              <a:rPr lang="en-US" altLang="zh-CN" smtClean="0">
                <a:latin typeface="Times New Roman" pitchFamily="18" charset="0"/>
              </a:rPr>
              <a:t>, P</a:t>
            </a:r>
            <a:r>
              <a:rPr lang="en-US" altLang="zh-CN" baseline="-25000" smtClean="0">
                <a:latin typeface="Times New Roman" pitchFamily="18" charset="0"/>
              </a:rPr>
              <a:t>2</a:t>
            </a:r>
            <a:r>
              <a:rPr lang="en-US" altLang="zh-CN" smtClean="0">
                <a:latin typeface="Times New Roman" pitchFamily="18" charset="0"/>
              </a:rPr>
              <a:t>, …, P</a:t>
            </a:r>
            <a:r>
              <a:rPr lang="en-US" altLang="zh-CN" baseline="-25000" smtClean="0">
                <a:latin typeface="Times New Roman" pitchFamily="18" charset="0"/>
              </a:rPr>
              <a:t>n</a:t>
            </a:r>
            <a:r>
              <a:rPr lang="en-US" altLang="zh-CN" smtClean="0">
                <a:latin typeface="Times New Roman" pitchFamily="18" charset="0"/>
              </a:rPr>
              <a:t>&gt; to describe a finite loop, equivalent to {for t=1 to m {for i=1 to n {P</a:t>
            </a:r>
            <a:r>
              <a:rPr lang="en-US" altLang="zh-CN" baseline="-25000" smtClean="0">
                <a:latin typeface="Times New Roman" pitchFamily="18" charset="0"/>
              </a:rPr>
              <a:t>i</a:t>
            </a:r>
            <a:r>
              <a:rPr lang="en-US" altLang="zh-CN" smtClean="0">
                <a:latin typeface="Times New Roman" pitchFamily="18" charset="0"/>
              </a:rPr>
              <a:t>}}}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Problem</a:t>
            </a:r>
          </a:p>
        </p:txBody>
      </p:sp>
      <p:sp>
        <p:nvSpPr>
          <p:cNvPr id="1116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In Domain Adaptation,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the source domain 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 and the target domain 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baseline="-25000" smtClean="0">
                <a:latin typeface="Times New Roman" pitchFamily="18" charset="0"/>
              </a:rPr>
              <a:t>t</a:t>
            </a:r>
            <a:r>
              <a:rPr lang="en-US" altLang="zh-CN" smtClean="0">
                <a:latin typeface="Times New Roman" pitchFamily="18" charset="0"/>
              </a:rPr>
              <a:t> share same representation (i.e. input space) </a:t>
            </a:r>
            <a:r>
              <a:rPr lang="en-US" altLang="zh-CN" i="1" smtClean="0">
                <a:latin typeface="Times New Roman" pitchFamily="18" charset="0"/>
              </a:rPr>
              <a:t>X</a:t>
            </a:r>
            <a:r>
              <a:rPr lang="en-US" altLang="zh-CN" smtClean="0">
                <a:latin typeface="Times New Roman" pitchFamily="18" charset="0"/>
              </a:rPr>
              <a:t>×</a:t>
            </a: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smtClean="0">
                <a:latin typeface="Times New Roman" pitchFamily="18" charset="0"/>
              </a:rPr>
              <a:t> but have different probability distribution p(x,y)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task: typically image classification on target domain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To address this problem using neural network, we effectively need to design: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1. an overall structure of the neural network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2. an algorithm using loops of training steps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Pre-training</a:t>
            </a:r>
          </a:p>
        </p:txBody>
      </p:sp>
      <p:sp>
        <p:nvSpPr>
          <p:cNvPr id="11264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Inductive Bias: Any neural network that performs well on 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 should perform well on 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baseline="-25000" smtClean="0">
                <a:latin typeface="Times New Roman" pitchFamily="18" charset="0"/>
              </a:rPr>
              <a:t>t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zh-CN" smtClean="0"/>
              <a:t>⇒</a:t>
            </a:r>
            <a:r>
              <a:rPr lang="en-US" altLang="zh-CN" smtClean="0">
                <a:latin typeface="Times New Roman" pitchFamily="18" charset="0"/>
              </a:rPr>
              <a:t>idea: initializing parameters using pre-trained models on the source domain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zh-CN" smtClean="0">
                <a:latin typeface="Times New Roman" pitchFamily="18" charset="0"/>
              </a:rPr>
              <a:t>that is, execute &lt;P(θ</a:t>
            </a:r>
            <a:r>
              <a:rPr lang="en-US" altLang="zh-CN" baseline="-25000" smtClean="0">
                <a:latin typeface="Times New Roman" pitchFamily="18" charset="0"/>
              </a:rPr>
              <a:t>pre</a:t>
            </a:r>
            <a:r>
              <a:rPr lang="en-US" altLang="zh-CN" smtClean="0">
                <a:latin typeface="Times New Roman" pitchFamily="18" charset="0"/>
              </a:rPr>
              <a:t>, L</a:t>
            </a:r>
            <a:r>
              <a:rPr lang="en-US" altLang="zh-CN" baseline="-25000" smtClean="0">
                <a:latin typeface="Times New Roman" pitchFamily="18" charset="0"/>
              </a:rPr>
              <a:t>cls</a:t>
            </a:r>
            <a:r>
              <a:rPr lang="en-US" altLang="zh-CN" smtClean="0">
                <a:latin typeface="Times New Roman" pitchFamily="18" charset="0"/>
              </a:rPr>
              <a:t> | D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)&gt; before actually start utilizing data on the target domain</a:t>
            </a:r>
          </a:p>
          <a:p>
            <a:pPr eaLnBrk="1" hangingPunct="1">
              <a:buFont typeface="Symbol" pitchFamily="18" charset="2"/>
              <a:buNone/>
            </a:pPr>
            <a:endParaRPr lang="en-US" altLang="zh-CN" smtClean="0">
              <a:latin typeface="Times New Roman" pitchFamily="18" charset="0"/>
            </a:endParaRPr>
          </a:p>
        </p:txBody>
      </p:sp>
      <p:pic>
        <p:nvPicPr>
          <p:cNvPr id="11264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413" y="4557713"/>
            <a:ext cx="55911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Unsupervised?</a:t>
            </a:r>
          </a:p>
        </p:txBody>
      </p:sp>
      <p:sp>
        <p:nvSpPr>
          <p:cNvPr id="11366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If data in the target domain are </a:t>
            </a:r>
            <a:r>
              <a:rPr lang="en-US" altLang="zh-CN" sz="2400" i="1" smtClean="0">
                <a:latin typeface="Times New Roman" pitchFamily="18" charset="0"/>
              </a:rPr>
              <a:t>unlabeled</a:t>
            </a:r>
            <a:r>
              <a:rPr lang="en-US" altLang="zh-CN" sz="2400" smtClean="0">
                <a:latin typeface="Times New Roman" pitchFamily="18" charset="0"/>
              </a:rPr>
              <a:t>, we cannot train directly with D</a:t>
            </a:r>
            <a:r>
              <a:rPr lang="en-US" altLang="zh-CN" sz="2400" baseline="-25000" smtClean="0">
                <a:latin typeface="Times New Roman" pitchFamily="18" charset="0"/>
              </a:rPr>
              <a:t>t</a:t>
            </a:r>
            <a:r>
              <a:rPr lang="en-US" altLang="zh-CN" sz="2400" smtClean="0">
                <a:latin typeface="Times New Roman" pitchFamily="18" charset="0"/>
              </a:rPr>
              <a:t>!</a:t>
            </a:r>
          </a:p>
          <a:p>
            <a:pPr eaLnBrk="1" hangingPunct="1">
              <a:buFont typeface="Arial" charset="0"/>
              <a:buNone/>
            </a:pPr>
            <a:endParaRPr lang="en-US" altLang="zh-CN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Inductive Bias: the outputs of hidden layers (i.e. </a:t>
            </a:r>
            <a:r>
              <a:rPr lang="en-US" altLang="zh-CN" sz="2400" i="1" smtClean="0">
                <a:latin typeface="Times New Roman" pitchFamily="18" charset="0"/>
              </a:rPr>
              <a:t>features</a:t>
            </a:r>
            <a:r>
              <a:rPr lang="en-US" altLang="zh-CN" sz="2400" smtClean="0">
                <a:latin typeface="Times New Roman" pitchFamily="18" charset="0"/>
              </a:rPr>
              <a:t>) calculated on the target domain should be statistically similar to those calculated on source domain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/>
              <a:t>⇒</a:t>
            </a:r>
            <a:r>
              <a:rPr lang="en-US" altLang="zh-CN" sz="2400" smtClean="0">
                <a:latin typeface="Times New Roman" pitchFamily="18" charset="0"/>
              </a:rPr>
              <a:t>idea: add a </a:t>
            </a:r>
            <a:r>
              <a:rPr lang="en-US" altLang="zh-CN" sz="2400" i="1" smtClean="0">
                <a:latin typeface="Times New Roman" pitchFamily="18" charset="0"/>
              </a:rPr>
              <a:t>domain loss</a:t>
            </a:r>
            <a:r>
              <a:rPr lang="en-US" altLang="zh-CN" sz="2400" smtClean="0">
                <a:latin typeface="Times New Roman" pitchFamily="18" charset="0"/>
              </a:rPr>
              <a:t> to the loss function representing the “distance” of features between domains</a:t>
            </a:r>
          </a:p>
          <a:p>
            <a:pPr eaLnBrk="1" hangingPunct="1">
              <a:buFont typeface="Arial" charset="0"/>
              <a:buNone/>
            </a:pPr>
            <a:endParaRPr lang="en-US" altLang="zh-CN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various ways to implement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Method: Based on MMD</a:t>
            </a:r>
            <a:r>
              <a:rPr lang="en-US" altLang="zh-CN" sz="3600" baseline="30000" smtClean="0"/>
              <a:t>[3.1]</a:t>
            </a:r>
          </a:p>
        </p:txBody>
      </p:sp>
      <p:sp>
        <p:nvSpPr>
          <p:cNvPr id="114690" name="Rectangle 3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5032375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pre-training: without fc_adapt layer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training: with fc_adapt layer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&lt;P(θ, L | </a:t>
            </a:r>
            <a:r>
              <a:rPr lang="en-US" altLang="zh-CN" sz="2400" smtClean="0">
                <a:solidFill>
                  <a:srgbClr val="FF0000"/>
                </a:solidFill>
                <a:latin typeface="Times New Roman" pitchFamily="18" charset="0"/>
              </a:rPr>
              <a:t>D</a:t>
            </a:r>
            <a:r>
              <a:rPr lang="en-US" altLang="zh-CN" sz="2400" baseline="-25000" smtClean="0">
                <a:solidFill>
                  <a:srgbClr val="FF0000"/>
                </a:solidFill>
                <a:latin typeface="Times New Roman" pitchFamily="18" charset="0"/>
              </a:rPr>
              <a:t>s</a:t>
            </a:r>
            <a:r>
              <a:rPr lang="en-US" altLang="zh-CN" sz="2400" smtClean="0">
                <a:solidFill>
                  <a:srgbClr val="FF0000"/>
                </a:solidFill>
                <a:latin typeface="Times New Roman" pitchFamily="18" charset="0"/>
              </a:rPr>
              <a:t> ∪ D</a:t>
            </a:r>
            <a:r>
              <a:rPr lang="en-US" altLang="zh-CN" sz="2400" baseline="-25000" smtClean="0">
                <a:solidFill>
                  <a:srgbClr val="FF0000"/>
                </a:solidFill>
                <a:latin typeface="Times New Roman" pitchFamily="18" charset="0"/>
              </a:rPr>
              <a:t>t</a:t>
            </a:r>
            <a:r>
              <a:rPr lang="en-US" altLang="zh-CN" sz="2400" smtClean="0">
                <a:latin typeface="Times New Roman" pitchFamily="18" charset="0"/>
              </a:rPr>
              <a:t>)&gt;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                  ↑ </a:t>
            </a:r>
            <a:r>
              <a:rPr lang="en-US" altLang="zh-CN" sz="2400" i="1" smtClean="0">
                <a:latin typeface="Times New Roman" pitchFamily="18" charset="0"/>
              </a:rPr>
              <a:t>jointly</a:t>
            </a:r>
            <a:r>
              <a:rPr lang="en-US" altLang="zh-CN" sz="2400" smtClean="0">
                <a:latin typeface="Times New Roman" pitchFamily="18" charset="0"/>
              </a:rPr>
              <a:t> trained on source and target data!</a:t>
            </a:r>
          </a:p>
        </p:txBody>
      </p:sp>
      <p:pic>
        <p:nvPicPr>
          <p:cNvPr id="11469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575" y="1252538"/>
            <a:ext cx="3236913" cy="36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4325" y="2152650"/>
            <a:ext cx="37909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8538" y="5970588"/>
            <a:ext cx="29051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428625" y="530225"/>
            <a:ext cx="1433513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Application</a:t>
            </a:r>
            <a:endParaRPr lang="zh-CN" altLang="en-US" sz="2200" b="1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 b="60359"/>
          <a:stretch>
            <a:fillRect/>
          </a:stretch>
        </p:blipFill>
        <p:spPr bwMode="auto">
          <a:xfrm>
            <a:off x="1057275" y="1192213"/>
            <a:ext cx="682625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 t="52531" r="64680" b="14859"/>
          <a:stretch>
            <a:fillRect/>
          </a:stretch>
        </p:blipFill>
        <p:spPr bwMode="auto">
          <a:xfrm>
            <a:off x="1165225" y="3722688"/>
            <a:ext cx="2400300" cy="169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4425" y="3959225"/>
            <a:ext cx="17716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22975" y="3944938"/>
            <a:ext cx="17811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649413" y="3108325"/>
            <a:ext cx="1444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latin typeface="Calibri" pitchFamily="34" charset="0"/>
              </a:rPr>
              <a:t>Translation</a:t>
            </a:r>
            <a:endParaRPr lang="zh-CN" altLang="en-US" sz="2000">
              <a:latin typeface="Calibri" pitchFamily="34" charset="0"/>
            </a:endParaRPr>
          </a:p>
        </p:txBody>
      </p:sp>
      <p:sp>
        <p:nvSpPr>
          <p:cNvPr id="25607" name="TextBox 7"/>
          <p:cNvSpPr txBox="1">
            <a:spLocks noChangeArrowheads="1"/>
          </p:cNvSpPr>
          <p:nvPr/>
        </p:nvSpPr>
        <p:spPr bwMode="auto">
          <a:xfrm>
            <a:off x="3570288" y="3108325"/>
            <a:ext cx="2149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latin typeface="Calibri" pitchFamily="34" charset="0"/>
              </a:rPr>
              <a:t>Object Detection </a:t>
            </a:r>
            <a:endParaRPr lang="zh-CN" altLang="en-US" sz="2000">
              <a:latin typeface="Calibri" pitchFamily="34" charset="0"/>
            </a:endParaRPr>
          </a:p>
        </p:txBody>
      </p:sp>
      <p:sp>
        <p:nvSpPr>
          <p:cNvPr id="25608" name="TextBox 8"/>
          <p:cNvSpPr txBox="1">
            <a:spLocks noChangeArrowheads="1"/>
          </p:cNvSpPr>
          <p:nvPr/>
        </p:nvSpPr>
        <p:spPr bwMode="auto">
          <a:xfrm>
            <a:off x="5948363" y="3135313"/>
            <a:ext cx="2493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latin typeface="Calibri" pitchFamily="34" charset="0"/>
              </a:rPr>
              <a:t>Activity Recognition </a:t>
            </a:r>
            <a:endParaRPr lang="zh-CN" altLang="en-US" sz="2000">
              <a:latin typeface="Calibri" pitchFamily="34" charset="0"/>
            </a:endParaRPr>
          </a:p>
        </p:txBody>
      </p:sp>
      <p:sp>
        <p:nvSpPr>
          <p:cNvPr id="25609" name="TextBox 9"/>
          <p:cNvSpPr txBox="1">
            <a:spLocks noChangeArrowheads="1"/>
          </p:cNvSpPr>
          <p:nvPr/>
        </p:nvSpPr>
        <p:spPr bwMode="auto">
          <a:xfrm>
            <a:off x="1357313" y="5476875"/>
            <a:ext cx="204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latin typeface="Calibri" pitchFamily="34" charset="0"/>
              </a:rPr>
              <a:t>Review Analysis</a:t>
            </a:r>
            <a:endParaRPr lang="zh-CN" altLang="en-US" sz="2000">
              <a:latin typeface="Calibri" pitchFamily="34" charset="0"/>
            </a:endParaRPr>
          </a:p>
        </p:txBody>
      </p:sp>
      <p:sp>
        <p:nvSpPr>
          <p:cNvPr id="25610" name="TextBox 10"/>
          <p:cNvSpPr txBox="1">
            <a:spLocks noChangeArrowheads="1"/>
          </p:cNvSpPr>
          <p:nvPr/>
        </p:nvSpPr>
        <p:spPr bwMode="auto">
          <a:xfrm>
            <a:off x="3556000" y="5518150"/>
            <a:ext cx="233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latin typeface="Calibri" pitchFamily="34" charset="0"/>
              </a:rPr>
              <a:t>Indoor Localization</a:t>
            </a:r>
            <a:endParaRPr lang="zh-CN" altLang="en-US" sz="2000">
              <a:latin typeface="Calibri" pitchFamily="34" charset="0"/>
            </a:endParaRPr>
          </a:p>
        </p:txBody>
      </p:sp>
      <p:sp>
        <p:nvSpPr>
          <p:cNvPr id="25611" name="TextBox 11"/>
          <p:cNvSpPr txBox="1">
            <a:spLocks noChangeArrowheads="1"/>
          </p:cNvSpPr>
          <p:nvPr/>
        </p:nvSpPr>
        <p:spPr bwMode="auto">
          <a:xfrm>
            <a:off x="5892800" y="5487988"/>
            <a:ext cx="30051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>
                <a:latin typeface="Calibri" pitchFamily="34" charset="0"/>
              </a:rPr>
              <a:t>Man-machine Interaction</a:t>
            </a:r>
            <a:endParaRPr lang="zh-CN" altLang="en-US" sz="2000">
              <a:latin typeface="Calibri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563D7D-7F1A-4DE8-A251-EAD61D661217}" type="slidenum">
              <a:rPr lang="zh-CN" altLang="en-US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Method: Based on Autoencoders</a:t>
            </a:r>
            <a:r>
              <a:rPr lang="en-US" altLang="zh-CN" sz="3600" baseline="30000" smtClean="0"/>
              <a:t>[3.2]</a:t>
            </a:r>
          </a:p>
        </p:txBody>
      </p:sp>
      <p:sp>
        <p:nvSpPr>
          <p:cNvPr id="115714" name="Rectangle 3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848225"/>
          </a:xfrm>
        </p:spPr>
        <p:txBody>
          <a:bodyPr/>
          <a:lstStyle/>
          <a:p>
            <a:pPr eaLnBrk="1" hangingPunct="1"/>
            <a:endParaRPr lang="zh-CN" altLang="en-US" sz="2400" smtClean="0">
              <a:latin typeface="Times New Roman" pitchFamily="18" charset="0"/>
            </a:endParaRPr>
          </a:p>
          <a:p>
            <a:pPr eaLnBrk="1" hangingPunct="1"/>
            <a:endParaRPr lang="zh-CN" altLang="en-US" sz="2400" smtClean="0">
              <a:latin typeface="Times New Roman" pitchFamily="18" charset="0"/>
            </a:endParaRPr>
          </a:p>
          <a:p>
            <a:pPr eaLnBrk="1" hangingPunct="1"/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en-US" altLang="zh-CN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en-US" altLang="zh-CN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en-US" altLang="zh-CN" sz="24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pre-training: initialize all (W,b)’s by Stacked Autoencoders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training: &lt;P((</a:t>
            </a:r>
            <a:r>
              <a:rPr lang="en-US" altLang="zh-CN" sz="2400" b="1" smtClean="0">
                <a:latin typeface="Times New Roman" pitchFamily="18" charset="0"/>
              </a:rPr>
              <a:t>W</a:t>
            </a:r>
            <a:r>
              <a:rPr lang="en-US" altLang="zh-CN" sz="2400" smtClean="0">
                <a:latin typeface="Times New Roman" pitchFamily="18" charset="0"/>
              </a:rPr>
              <a:t>, </a:t>
            </a:r>
            <a:r>
              <a:rPr lang="en-US" altLang="zh-CN" sz="2400" b="1" smtClean="0">
                <a:latin typeface="Times New Roman" pitchFamily="18" charset="0"/>
              </a:rPr>
              <a:t>b</a:t>
            </a:r>
            <a:r>
              <a:rPr lang="en-US" altLang="zh-CN" sz="2400" smtClean="0">
                <a:latin typeface="Times New Roman" pitchFamily="18" charset="0"/>
              </a:rPr>
              <a:t>), J | D</a:t>
            </a:r>
            <a:r>
              <a:rPr lang="en-US" altLang="zh-CN" sz="2400" baseline="-25000" smtClean="0">
                <a:latin typeface="Times New Roman" pitchFamily="18" charset="0"/>
              </a:rPr>
              <a:t>s</a:t>
            </a:r>
            <a:r>
              <a:rPr lang="en-US" altLang="zh-CN" sz="2400" smtClean="0">
                <a:latin typeface="Times New Roman" pitchFamily="18" charset="0"/>
              </a:rPr>
              <a:t> ∪ D</a:t>
            </a:r>
            <a:r>
              <a:rPr lang="en-US" altLang="zh-CN" sz="2400" baseline="-25000" smtClean="0">
                <a:latin typeface="Times New Roman" pitchFamily="18" charset="0"/>
              </a:rPr>
              <a:t>t</a:t>
            </a:r>
            <a:r>
              <a:rPr lang="en-US" altLang="zh-CN" sz="2400" smtClean="0">
                <a:latin typeface="Times New Roman" pitchFamily="18" charset="0"/>
              </a:rPr>
              <a:t>)&gt;</a:t>
            </a:r>
          </a:p>
        </p:txBody>
      </p:sp>
      <p:pic>
        <p:nvPicPr>
          <p:cNvPr id="11571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738" y="1217613"/>
            <a:ext cx="3898900" cy="429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5716" name="Group 9"/>
          <p:cNvGrpSpPr>
            <a:grpSpLocks/>
          </p:cNvGrpSpPr>
          <p:nvPr/>
        </p:nvGrpSpPr>
        <p:grpSpPr bwMode="auto">
          <a:xfrm>
            <a:off x="4670425" y="1724025"/>
            <a:ext cx="4498975" cy="3544888"/>
            <a:chOff x="3024" y="1142"/>
            <a:chExt cx="2433" cy="1896"/>
          </a:xfrm>
        </p:grpSpPr>
        <p:pic>
          <p:nvPicPr>
            <p:cNvPr id="11571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77" y="2388"/>
              <a:ext cx="192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718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46" y="1613"/>
              <a:ext cx="1380" cy="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719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24" y="1142"/>
              <a:ext cx="2160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720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33" y="2684"/>
              <a:ext cx="2424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879850"/>
            <a:ext cx="51054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Method: Adversarial Discriminative Domain Adaptation</a:t>
            </a:r>
            <a:r>
              <a:rPr lang="en-US" altLang="zh-CN" sz="3600" baseline="30000" smtClean="0"/>
              <a:t>[3.3]</a:t>
            </a:r>
          </a:p>
        </p:txBody>
      </p:sp>
      <p:sp>
        <p:nvSpPr>
          <p:cNvPr id="116739" name="Rectangle 3"/>
          <p:cNvSpPr>
            <a:spLocks noGrp="1"/>
          </p:cNvSpPr>
          <p:nvPr>
            <p:ph type="body" idx="1"/>
          </p:nvPr>
        </p:nvSpPr>
        <p:spPr>
          <a:xfrm>
            <a:off x="642938" y="3481388"/>
            <a:ext cx="7886700" cy="4351337"/>
          </a:xfrm>
        </p:spPr>
        <p:txBody>
          <a:bodyPr/>
          <a:lstStyle/>
          <a:p>
            <a:pPr marL="609600" indent="-609600"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pre-training, then use θ</a:t>
            </a:r>
            <a:r>
              <a:rPr lang="en-US" altLang="zh-CN" baseline="-25000" smtClean="0">
                <a:latin typeface="Times New Roman" pitchFamily="18" charset="0"/>
              </a:rPr>
              <a:t>Ms</a:t>
            </a:r>
            <a:r>
              <a:rPr lang="en-US" altLang="zh-CN" smtClean="0">
                <a:latin typeface="Times New Roman" pitchFamily="18" charset="0"/>
              </a:rPr>
              <a:t> to initialize θ</a:t>
            </a:r>
            <a:r>
              <a:rPr lang="en-US" altLang="zh-CN" baseline="-25000" smtClean="0">
                <a:latin typeface="Times New Roman" pitchFamily="18" charset="0"/>
              </a:rPr>
              <a:t>Mt</a:t>
            </a:r>
          </a:p>
          <a:p>
            <a:pPr marL="609600" indent="-609600"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training:</a:t>
            </a:r>
          </a:p>
          <a:p>
            <a:pPr marL="609600" indent="-609600" eaLnBrk="1" hangingPunct="1">
              <a:buFont typeface="Arial" charset="0"/>
              <a:buNone/>
            </a:pPr>
            <a:endParaRPr lang="en-US" altLang="zh-CN" smtClean="0">
              <a:latin typeface="Times New Roman" pitchFamily="18" charset="0"/>
            </a:endParaRPr>
          </a:p>
          <a:p>
            <a:pPr marL="609600" indent="-609600" eaLnBrk="1" hangingPunct="1">
              <a:buFont typeface="Arial" charset="0"/>
              <a:buNone/>
            </a:pPr>
            <a:endParaRPr lang="en-US" altLang="zh-CN" smtClean="0">
              <a:latin typeface="Times New Roman" pitchFamily="18" charset="0"/>
            </a:endParaRPr>
          </a:p>
          <a:p>
            <a:pPr marL="609600" indent="-609600" eaLnBrk="1" hangingPunct="1">
              <a:buFont typeface="Arial" charset="0"/>
              <a:buNone/>
            </a:pPr>
            <a:endParaRPr lang="en-US" altLang="zh-CN" smtClean="0">
              <a:latin typeface="Times New Roman" pitchFamily="18" charset="0"/>
            </a:endParaRPr>
          </a:p>
          <a:p>
            <a:pPr marL="609600" indent="-609600"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&lt;P(θ</a:t>
            </a:r>
            <a:r>
              <a:rPr lang="en-US" altLang="zh-CN" baseline="-25000" smtClean="0">
                <a:latin typeface="Times New Roman" pitchFamily="18" charset="0"/>
              </a:rPr>
              <a:t>Mt</a:t>
            </a:r>
            <a:r>
              <a:rPr lang="en-US" altLang="zh-CN" smtClean="0">
                <a:latin typeface="Times New Roman" pitchFamily="18" charset="0"/>
              </a:rPr>
              <a:t>, L</a:t>
            </a:r>
            <a:r>
              <a:rPr lang="en-US" altLang="zh-CN" baseline="-25000" smtClean="0">
                <a:latin typeface="Times New Roman" pitchFamily="18" charset="0"/>
              </a:rPr>
              <a:t>advM</a:t>
            </a:r>
            <a:r>
              <a:rPr lang="en-US" altLang="zh-CN" smtClean="0">
                <a:latin typeface="Times New Roman" pitchFamily="18" charset="0"/>
              </a:rPr>
              <a:t>, θ</a:t>
            </a:r>
            <a:r>
              <a:rPr lang="en-US" altLang="zh-CN" i="1" baseline="-25000" smtClean="0">
                <a:latin typeface="Times New Roman" pitchFamily="18" charset="0"/>
              </a:rPr>
              <a:t>D</a:t>
            </a:r>
            <a:r>
              <a:rPr lang="en-US" altLang="zh-CN" smtClean="0">
                <a:latin typeface="Times New Roman" pitchFamily="18" charset="0"/>
              </a:rPr>
              <a:t>, L</a:t>
            </a:r>
            <a:r>
              <a:rPr lang="en-US" altLang="zh-CN" baseline="-25000" smtClean="0">
                <a:latin typeface="Times New Roman" pitchFamily="18" charset="0"/>
              </a:rPr>
              <a:t>advD</a:t>
            </a:r>
            <a:r>
              <a:rPr lang="en-US" altLang="zh-CN" smtClean="0">
                <a:latin typeface="Times New Roman" pitchFamily="18" charset="0"/>
              </a:rPr>
              <a:t> | D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 ∪ D</a:t>
            </a:r>
            <a:r>
              <a:rPr lang="en-US" altLang="zh-CN" baseline="-25000" smtClean="0">
                <a:latin typeface="Times New Roman" pitchFamily="18" charset="0"/>
              </a:rPr>
              <a:t>t</a:t>
            </a:r>
            <a:r>
              <a:rPr lang="en-US" altLang="zh-CN" smtClean="0">
                <a:latin typeface="Times New Roman" pitchFamily="18" charset="0"/>
              </a:rPr>
              <a:t>)&gt;</a:t>
            </a:r>
          </a:p>
        </p:txBody>
      </p:sp>
      <p:pic>
        <p:nvPicPr>
          <p:cNvPr id="11674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675" y="1447800"/>
            <a:ext cx="8104188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Method: Based on GAN</a:t>
            </a:r>
            <a:r>
              <a:rPr lang="en-US" altLang="zh-CN" sz="3600" baseline="30000" smtClean="0"/>
              <a:t>[3.4]</a:t>
            </a:r>
          </a:p>
        </p:txBody>
      </p:sp>
      <p:sp>
        <p:nvSpPr>
          <p:cNvPr id="11776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en-US" altLang="zh-CN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&lt;P(θ</a:t>
            </a:r>
            <a:r>
              <a:rPr lang="en-US" altLang="zh-CN" baseline="-25000" smtClean="0">
                <a:latin typeface="Times New Roman" pitchFamily="18" charset="0"/>
              </a:rPr>
              <a:t>D</a:t>
            </a:r>
            <a:r>
              <a:rPr lang="en-US" altLang="zh-CN" smtClean="0">
                <a:latin typeface="Times New Roman" pitchFamily="18" charset="0"/>
              </a:rPr>
              <a:t>, </a:t>
            </a:r>
            <a:r>
              <a:rPr lang="en-US" altLang="zh-CN" smtClean="0">
                <a:solidFill>
                  <a:srgbClr val="FF0000"/>
                </a:solidFill>
                <a:latin typeface="Times New Roman" pitchFamily="18" charset="0"/>
              </a:rPr>
              <a:t>-L</a:t>
            </a:r>
            <a:r>
              <a:rPr lang="en-US" altLang="zh-CN" smtClean="0">
                <a:latin typeface="Times New Roman" pitchFamily="18" charset="0"/>
              </a:rPr>
              <a:t>, θ</a:t>
            </a:r>
            <a:r>
              <a:rPr lang="en-US" altLang="zh-CN" baseline="-25000" smtClean="0">
                <a:latin typeface="Times New Roman" pitchFamily="18" charset="0"/>
              </a:rPr>
              <a:t>T</a:t>
            </a:r>
            <a:r>
              <a:rPr lang="en-US" altLang="zh-CN" smtClean="0">
                <a:latin typeface="Times New Roman" pitchFamily="18" charset="0"/>
              </a:rPr>
              <a:t>, L | D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 ∪ D</a:t>
            </a:r>
            <a:r>
              <a:rPr lang="en-US" altLang="zh-CN" baseline="-25000" smtClean="0">
                <a:latin typeface="Times New Roman" pitchFamily="18" charset="0"/>
              </a:rPr>
              <a:t>t</a:t>
            </a:r>
            <a:r>
              <a:rPr lang="en-US" altLang="zh-CN" smtClean="0">
                <a:latin typeface="Times New Roman" pitchFamily="18" charset="0"/>
              </a:rPr>
              <a:t>), P(θ</a:t>
            </a:r>
            <a:r>
              <a:rPr lang="en-US" altLang="zh-CN" baseline="-25000" smtClean="0">
                <a:latin typeface="Times New Roman" pitchFamily="18" charset="0"/>
              </a:rPr>
              <a:t>G</a:t>
            </a:r>
            <a:r>
              <a:rPr lang="en-US" altLang="zh-CN" smtClean="0">
                <a:latin typeface="Times New Roman" pitchFamily="18" charset="0"/>
              </a:rPr>
              <a:t>, L | D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)&gt;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              ↑ “gradient reversal”	</a:t>
            </a:r>
          </a:p>
        </p:txBody>
      </p:sp>
      <p:pic>
        <p:nvPicPr>
          <p:cNvPr id="11776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025" y="1241425"/>
            <a:ext cx="3363913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5600" y="3033713"/>
            <a:ext cx="34004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3225" y="3721100"/>
            <a:ext cx="45624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6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7350" y="4411663"/>
            <a:ext cx="49339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Some general ideas</a:t>
            </a:r>
          </a:p>
        </p:txBody>
      </p:sp>
      <p:sp>
        <p:nvSpPr>
          <p:cNvPr id="1187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altLang="zh-CN" smtClean="0">
                <a:latin typeface="Times New Roman" pitchFamily="18" charset="0"/>
              </a:rPr>
              <a:t>We present three general ideas that can be used to solve domain adaptation problems, each with an example: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zh-CN" smtClean="0">
                <a:latin typeface="Times New Roman" pitchFamily="18" charset="0"/>
              </a:rPr>
              <a:t>meta learning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zh-CN" smtClean="0">
                <a:latin typeface="Times New Roman" pitchFamily="18" charset="0"/>
              </a:rPr>
              <a:t>adversarial learning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zh-CN" smtClean="0">
                <a:latin typeface="Times New Roman" pitchFamily="18" charset="0"/>
              </a:rPr>
              <a:t>add more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Meta Learning</a:t>
            </a:r>
          </a:p>
        </p:txBody>
      </p:sp>
      <p:sp>
        <p:nvSpPr>
          <p:cNvPr id="11981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functions that appear in the loss function of one training step are used to calculate hyper parameters of another training step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For example: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&lt;P(θ</a:t>
            </a:r>
            <a:r>
              <a:rPr lang="en-US" altLang="zh-CN" baseline="-25000" smtClean="0">
                <a:latin typeface="Times New Roman" pitchFamily="18" charset="0"/>
              </a:rPr>
              <a:t>meta</a:t>
            </a:r>
            <a:r>
              <a:rPr lang="en-US" altLang="zh-CN" smtClean="0">
                <a:latin typeface="Times New Roman" pitchFamily="18" charset="0"/>
              </a:rPr>
              <a:t>, L(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baseline="-25000" smtClean="0">
                <a:latin typeface="Times New Roman" pitchFamily="18" charset="0"/>
              </a:rPr>
              <a:t>meta</a:t>
            </a:r>
            <a:r>
              <a:rPr lang="en-US" altLang="zh-CN" smtClean="0">
                <a:latin typeface="Times New Roman" pitchFamily="18" charset="0"/>
              </a:rPr>
              <a:t>) | D), P(θ, L | D, H(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baseline="-25000" smtClean="0">
                <a:latin typeface="Times New Roman" pitchFamily="18" charset="0"/>
              </a:rPr>
              <a:t>meta</a:t>
            </a:r>
            <a:r>
              <a:rPr lang="en-US" altLang="zh-CN" smtClean="0">
                <a:latin typeface="Times New Roman" pitchFamily="18" charset="0"/>
              </a:rPr>
              <a:t>))&gt;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where </a:t>
            </a:r>
            <a:r>
              <a:rPr lang="en-US" altLang="zh-CN" b="1" smtClean="0">
                <a:latin typeface="Times New Roman" pitchFamily="18" charset="0"/>
              </a:rPr>
              <a:t>F</a:t>
            </a:r>
            <a:r>
              <a:rPr lang="en-US" altLang="zh-CN" baseline="-25000" smtClean="0">
                <a:latin typeface="Times New Roman" pitchFamily="18" charset="0"/>
              </a:rPr>
              <a:t>meta</a:t>
            </a:r>
            <a:r>
              <a:rPr lang="en-US" altLang="zh-CN" smtClean="0">
                <a:latin typeface="Times New Roman" pitchFamily="18" charset="0"/>
              </a:rPr>
              <a:t> = </a:t>
            </a:r>
            <a:r>
              <a:rPr lang="en-US" altLang="zh-CN" b="1" smtClean="0">
                <a:latin typeface="Times New Roman" pitchFamily="18" charset="0"/>
              </a:rPr>
              <a:t>y</a:t>
            </a:r>
            <a:r>
              <a:rPr lang="en-US" altLang="zh-CN" smtClean="0">
                <a:latin typeface="Times New Roman" pitchFamily="18" charset="0"/>
              </a:rPr>
              <a:t>(</a:t>
            </a:r>
            <a:r>
              <a:rPr lang="en-US" altLang="zh-CN" b="1" smtClean="0">
                <a:latin typeface="Times New Roman" pitchFamily="18" charset="0"/>
              </a:rPr>
              <a:t>x</a:t>
            </a:r>
            <a:r>
              <a:rPr lang="en-US" altLang="zh-CN" smtClean="0">
                <a:latin typeface="Times New Roman" pitchFamily="18" charset="0"/>
              </a:rPr>
              <a:t>;θ</a:t>
            </a:r>
            <a:r>
              <a:rPr lang="en-US" altLang="zh-CN" baseline="-25000" smtClean="0">
                <a:latin typeface="Times New Roman" pitchFamily="18" charset="0"/>
              </a:rPr>
              <a:t>meta</a:t>
            </a:r>
            <a:r>
              <a:rPr lang="en-US" altLang="zh-CN" smtClean="0">
                <a:latin typeface="Times New Roman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Problem: Partial Domain Adaptation</a:t>
            </a:r>
          </a:p>
        </p:txBody>
      </p:sp>
      <p:sp>
        <p:nvSpPr>
          <p:cNvPr id="12185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 </a:t>
            </a:r>
            <a:r>
              <a:rPr lang="en-US" altLang="zh-CN" smtClean="0"/>
              <a:t>⊋ </a:t>
            </a:r>
            <a:r>
              <a:rPr lang="en-US" altLang="zh-CN" smtClean="0">
                <a:latin typeface="Times New Roman" pitchFamily="18" charset="0"/>
              </a:rPr>
              <a:t> </a:t>
            </a: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baseline="-25000" smtClean="0">
                <a:latin typeface="Times New Roman" pitchFamily="18" charset="0"/>
              </a:rPr>
              <a:t>t</a:t>
            </a:r>
            <a:r>
              <a:rPr lang="en-US" altLang="zh-CN" smtClean="0">
                <a:latin typeface="Times New Roman" pitchFamily="18" charset="0"/>
              </a:rPr>
              <a:t>, unsupervised on the target domain</a:t>
            </a:r>
          </a:p>
        </p:txBody>
      </p:sp>
      <p:pic>
        <p:nvPicPr>
          <p:cNvPr id="12185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3638" y="2387600"/>
            <a:ext cx="3998912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3606800"/>
            <a:ext cx="33051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1988" y="1354138"/>
            <a:ext cx="7875587" cy="226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Solution: Importance Weighting</a:t>
            </a:r>
            <a:r>
              <a:rPr lang="en-US" altLang="zh-CN" sz="3600" baseline="30000" smtClean="0"/>
              <a:t>[3.5]</a:t>
            </a:r>
          </a:p>
        </p:txBody>
      </p:sp>
      <p:pic>
        <p:nvPicPr>
          <p:cNvPr id="12288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063" y="4213225"/>
            <a:ext cx="3765550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5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5588" y="4321175"/>
            <a:ext cx="1914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6" name="Rectangle 3"/>
          <p:cNvSpPr>
            <a:spLocks noGrp="1"/>
          </p:cNvSpPr>
          <p:nvPr>
            <p:ph type="body" idx="1"/>
          </p:nvPr>
        </p:nvSpPr>
        <p:spPr>
          <a:xfrm>
            <a:off x="404813" y="3290888"/>
            <a:ext cx="2870200" cy="108585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H: entropy loss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G</a:t>
            </a:r>
            <a:r>
              <a:rPr lang="en-US" altLang="zh-CN" sz="2400" baseline="30000" smtClean="0">
                <a:latin typeface="Times New Roman" pitchFamily="18" charset="0"/>
              </a:rPr>
              <a:t>~</a:t>
            </a:r>
            <a:r>
              <a:rPr lang="en-US" altLang="zh-CN" sz="2400" baseline="-25000" smtClean="0">
                <a:latin typeface="Times New Roman" pitchFamily="18" charset="0"/>
              </a:rPr>
              <a:t>y</a:t>
            </a:r>
            <a:r>
              <a:rPr lang="en-US" altLang="zh-CN" sz="2400" smtClean="0">
                <a:latin typeface="Times New Roman" pitchFamily="18" charset="0"/>
              </a:rPr>
              <a:t>:</a:t>
            </a:r>
            <a:r>
              <a:rPr lang="en-US" altLang="zh-CN" sz="2400" baseline="-25000" smtClean="0">
                <a:latin typeface="Times New Roman" pitchFamily="18" charset="0"/>
              </a:rPr>
              <a:t> </a:t>
            </a:r>
            <a:r>
              <a:rPr lang="en-US" altLang="zh-CN" sz="2400" smtClean="0">
                <a:latin typeface="Times New Roman" pitchFamily="18" charset="0"/>
              </a:rPr>
              <a:t>leaky softmax</a:t>
            </a:r>
            <a:endParaRPr lang="en-US" altLang="zh-CN" sz="2400" baseline="-25000" smtClean="0">
              <a:latin typeface="Times New Roman" pitchFamily="18" charset="0"/>
            </a:endParaRPr>
          </a:p>
        </p:txBody>
      </p:sp>
      <p:pic>
        <p:nvPicPr>
          <p:cNvPr id="122887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68925" y="4627563"/>
            <a:ext cx="3508375" cy="110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8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6225" y="5724525"/>
            <a:ext cx="2895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9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91400" y="4264025"/>
            <a:ext cx="16764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0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03525" y="3616325"/>
            <a:ext cx="2190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91" name="Picture 1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444750" y="3335338"/>
            <a:ext cx="144621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Solution: Importance Weighting</a:t>
            </a:r>
            <a:r>
              <a:rPr lang="en-US" altLang="zh-CN" sz="3600" baseline="30000" smtClean="0"/>
              <a:t>[3.5]</a:t>
            </a:r>
          </a:p>
        </p:txBody>
      </p:sp>
      <p:sp>
        <p:nvSpPr>
          <p:cNvPr id="1239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lnSpc>
                <a:spcPct val="10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&lt;P(θ</a:t>
            </a:r>
            <a:r>
              <a:rPr lang="en-US" altLang="zh-CN" baseline="-25000" smtClean="0">
                <a:latin typeface="Times New Roman" pitchFamily="18" charset="0"/>
              </a:rPr>
              <a:t>y~</a:t>
            </a:r>
            <a:r>
              <a:rPr lang="en-US" altLang="zh-CN" smtClean="0">
                <a:latin typeface="Times New Roman" pitchFamily="18" charset="0"/>
              </a:rPr>
              <a:t>, E</a:t>
            </a:r>
            <a:r>
              <a:rPr lang="en-US" altLang="zh-CN" baseline="-25000" smtClean="0">
                <a:latin typeface="Times New Roman" pitchFamily="18" charset="0"/>
              </a:rPr>
              <a:t>Gy~</a:t>
            </a:r>
            <a:r>
              <a:rPr lang="en-US" altLang="zh-CN" smtClean="0">
                <a:latin typeface="Times New Roman" pitchFamily="18" charset="0"/>
              </a:rPr>
              <a:t> + E</a:t>
            </a:r>
            <a:r>
              <a:rPr lang="en-US" altLang="zh-CN" baseline="-25000" smtClean="0">
                <a:latin typeface="Times New Roman" pitchFamily="18" charset="0"/>
              </a:rPr>
              <a:t>Gd~</a:t>
            </a:r>
            <a:r>
              <a:rPr lang="en-US" altLang="zh-CN" smtClean="0">
                <a:latin typeface="Times New Roman" pitchFamily="18" charset="0"/>
              </a:rPr>
              <a:t> | D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 ∪ D</a:t>
            </a:r>
            <a:r>
              <a:rPr lang="en-US" altLang="zh-CN" baseline="-25000" smtClean="0">
                <a:latin typeface="Times New Roman" pitchFamily="18" charset="0"/>
              </a:rPr>
              <a:t>t</a:t>
            </a:r>
            <a:r>
              <a:rPr lang="en-US" altLang="zh-CN" smtClean="0">
                <a:latin typeface="Times New Roman" pitchFamily="18" charset="0"/>
              </a:rPr>
              <a:t>), P(θ</a:t>
            </a:r>
            <a:r>
              <a:rPr lang="en-US" altLang="zh-CN" baseline="-25000" smtClean="0">
                <a:latin typeface="Times New Roman" pitchFamily="18" charset="0"/>
              </a:rPr>
              <a:t>f</a:t>
            </a:r>
            <a:r>
              <a:rPr lang="en-US" altLang="zh-CN" smtClean="0">
                <a:latin typeface="Times New Roman" pitchFamily="18" charset="0"/>
              </a:rPr>
              <a:t>, E</a:t>
            </a:r>
            <a:r>
              <a:rPr lang="en-US" altLang="zh-CN" baseline="-25000" smtClean="0">
                <a:latin typeface="Times New Roman" pitchFamily="18" charset="0"/>
              </a:rPr>
              <a:t>Gy</a:t>
            </a:r>
            <a:r>
              <a:rPr lang="en-US" altLang="zh-CN" smtClean="0">
                <a:latin typeface="Times New Roman" pitchFamily="18" charset="0"/>
              </a:rPr>
              <a:t> – E</a:t>
            </a:r>
            <a:r>
              <a:rPr lang="en-US" altLang="zh-CN" baseline="-25000" smtClean="0">
                <a:latin typeface="Times New Roman" pitchFamily="18" charset="0"/>
              </a:rPr>
              <a:t>Gd</a:t>
            </a:r>
            <a:r>
              <a:rPr lang="en-US" altLang="zh-CN" smtClean="0">
                <a:latin typeface="Times New Roman" pitchFamily="18" charset="0"/>
              </a:rPr>
              <a:t>, θ</a:t>
            </a:r>
            <a:r>
              <a:rPr lang="en-US" altLang="zh-CN" baseline="-25000" smtClean="0">
                <a:latin typeface="Times New Roman" pitchFamily="18" charset="0"/>
              </a:rPr>
              <a:t>y</a:t>
            </a:r>
            <a:r>
              <a:rPr lang="en-US" altLang="zh-CN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0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  E</a:t>
            </a:r>
            <a:r>
              <a:rPr lang="en-US" altLang="zh-CN" baseline="-25000" smtClean="0">
                <a:latin typeface="Times New Roman" pitchFamily="18" charset="0"/>
              </a:rPr>
              <a:t>Gy</a:t>
            </a:r>
            <a:r>
              <a:rPr lang="en-US" altLang="zh-CN" smtClean="0">
                <a:latin typeface="Times New Roman" pitchFamily="18" charset="0"/>
              </a:rPr>
              <a:t> – E</a:t>
            </a:r>
            <a:r>
              <a:rPr lang="en-US" altLang="zh-CN" baseline="-25000" smtClean="0">
                <a:latin typeface="Times New Roman" pitchFamily="18" charset="0"/>
              </a:rPr>
              <a:t>Gd</a:t>
            </a:r>
            <a:r>
              <a:rPr lang="en-US" altLang="zh-CN" smtClean="0">
                <a:latin typeface="Times New Roman" pitchFamily="18" charset="0"/>
              </a:rPr>
              <a:t>, θ</a:t>
            </a:r>
            <a:r>
              <a:rPr lang="en-US" altLang="zh-CN" baseline="-25000" smtClean="0">
                <a:latin typeface="Times New Roman" pitchFamily="18" charset="0"/>
              </a:rPr>
              <a:t>d</a:t>
            </a:r>
            <a:r>
              <a:rPr lang="en-US" altLang="zh-CN" smtClean="0">
                <a:latin typeface="Times New Roman" pitchFamily="18" charset="0"/>
              </a:rPr>
              <a:t>, E</a:t>
            </a:r>
            <a:r>
              <a:rPr lang="en-US" altLang="zh-CN" baseline="-25000" smtClean="0">
                <a:latin typeface="Times New Roman" pitchFamily="18" charset="0"/>
              </a:rPr>
              <a:t>Gd</a:t>
            </a:r>
            <a:r>
              <a:rPr lang="en-US" altLang="zh-CN" smtClean="0">
                <a:latin typeface="Times New Roman" pitchFamily="18" charset="0"/>
              </a:rPr>
              <a:t> | D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 ∪ D</a:t>
            </a:r>
            <a:r>
              <a:rPr lang="en-US" altLang="zh-CN" baseline="-25000" smtClean="0">
                <a:latin typeface="Times New Roman" pitchFamily="18" charset="0"/>
              </a:rPr>
              <a:t>t</a:t>
            </a:r>
            <a:r>
              <a:rPr lang="en-US" altLang="zh-CN" smtClean="0">
                <a:latin typeface="Times New Roman" pitchFamily="18" charset="0"/>
              </a:rPr>
              <a:t>, </a:t>
            </a:r>
            <a:r>
              <a:rPr lang="en-US" altLang="zh-CN" b="1" smtClean="0">
                <a:latin typeface="Times New Roman" pitchFamily="18" charset="0"/>
              </a:rPr>
              <a:t>W</a:t>
            </a:r>
            <a:r>
              <a:rPr lang="en-US" altLang="zh-CN" smtClean="0">
                <a:latin typeface="Times New Roman" pitchFamily="18" charset="0"/>
              </a:rPr>
              <a:t>)&gt;</a:t>
            </a:r>
          </a:p>
        </p:txBody>
      </p:sp>
      <p:pic>
        <p:nvPicPr>
          <p:cNvPr id="123907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988" y="1354138"/>
            <a:ext cx="7875587" cy="226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8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9113" y="3243263"/>
            <a:ext cx="27432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Adversarial Learning</a:t>
            </a:r>
          </a:p>
        </p:txBody>
      </p:sp>
      <p:sp>
        <p:nvSpPr>
          <p:cNvPr id="1249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Adversarial Learning is a powerful technique which needs bi-directional reasoning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Problem: Open Set Domain Adaptation</a:t>
            </a:r>
          </a:p>
        </p:txBody>
      </p:sp>
      <p:sp>
        <p:nvSpPr>
          <p:cNvPr id="1259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 </a:t>
            </a:r>
            <a:r>
              <a:rPr lang="en-US" altLang="zh-CN" smtClean="0"/>
              <a:t>⊊ </a:t>
            </a:r>
            <a:r>
              <a:rPr lang="en-US" altLang="zh-CN" smtClean="0">
                <a:latin typeface="Times New Roman" pitchFamily="18" charset="0"/>
              </a:rPr>
              <a:t> </a:t>
            </a: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baseline="-25000" smtClean="0">
                <a:latin typeface="Times New Roman" pitchFamily="18" charset="0"/>
              </a:rPr>
              <a:t>t</a:t>
            </a:r>
            <a:r>
              <a:rPr lang="en-US" altLang="zh-CN" smtClean="0">
                <a:latin typeface="Times New Roman" pitchFamily="18" charset="0"/>
              </a:rPr>
              <a:t>, unsupervised on the target domain</a:t>
            </a:r>
            <a:endParaRPr lang="en-US" altLang="zh-CN" baseline="-25000" smtClean="0">
              <a:latin typeface="Times New Roman" pitchFamily="18" charset="0"/>
            </a:endParaRPr>
          </a:p>
        </p:txBody>
      </p:sp>
      <p:pic>
        <p:nvPicPr>
          <p:cNvPr id="12595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688" y="2679700"/>
            <a:ext cx="7666037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639F2-AE72-44A1-9B77-7CD5EA50FE3D}" type="slidenum">
              <a:rPr lang="zh-CN" altLang="en-US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/>
            </a:extLst>
          </p:cNvPr>
          <p:cNvSpPr txBox="1"/>
          <p:nvPr/>
        </p:nvSpPr>
        <p:spPr>
          <a:xfrm>
            <a:off x="428625" y="476250"/>
            <a:ext cx="3687763" cy="769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Approaches  </a:t>
            </a:r>
            <a:r>
              <a:rPr lang="en-US" altLang="zh-CN" sz="2200" b="1" dirty="0">
                <a:latin typeface="+mn-lt"/>
                <a:ea typeface="+mn-ea"/>
                <a:cs typeface="Times New Roman" panose="02020603050405020304" pitchFamily="18" charset="0"/>
              </a:rPr>
              <a:t>“shallow models”</a:t>
            </a:r>
            <a:endParaRPr lang="en-US" altLang="zh-CN" sz="2200" b="1" dirty="0">
              <a:latin typeface="+mj-lt"/>
              <a:ea typeface="+mn-ea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+mj-lt"/>
                <a:ea typeface="+mn-ea"/>
                <a:cs typeface="Times New Roman" panose="02020603050405020304" pitchFamily="18" charset="0"/>
              </a:rPr>
              <a:t>	</a:t>
            </a:r>
            <a:endParaRPr lang="zh-CN" altLang="en-US" sz="2200" b="1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1304925" y="1606550"/>
            <a:ext cx="4849813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>
                <a:latin typeface="Calibri" pitchFamily="34" charset="0"/>
              </a:rPr>
              <a:t>Instanced-based methods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>
              <a:latin typeface="Calibri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>
                <a:latin typeface="Calibri" pitchFamily="34" charset="0"/>
              </a:rPr>
              <a:t>Feature-based methods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>
              <a:latin typeface="Calibri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>
                <a:latin typeface="Calibri" pitchFamily="34" charset="0"/>
              </a:rPr>
              <a:t>Model-based methods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>
              <a:latin typeface="Calibri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>
                <a:latin typeface="Calibri" pitchFamily="34" charset="0"/>
              </a:rPr>
              <a:t>Relation-based methods</a:t>
            </a:r>
            <a:endParaRPr lang="zh-CN" altLang="en-US" sz="2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Solution</a:t>
            </a:r>
            <a:r>
              <a:rPr lang="en-US" altLang="zh-CN" sz="3600" baseline="30000" smtClean="0"/>
              <a:t>[3.6]</a:t>
            </a:r>
          </a:p>
        </p:txBody>
      </p:sp>
      <p:sp>
        <p:nvSpPr>
          <p:cNvPr id="126978" name="Rectangle 3"/>
          <p:cNvSpPr>
            <a:spLocks noGrp="1"/>
          </p:cNvSpPr>
          <p:nvPr>
            <p:ph type="body" idx="1"/>
          </p:nvPr>
        </p:nvSpPr>
        <p:spPr>
          <a:xfrm>
            <a:off x="628650" y="2308225"/>
            <a:ext cx="7886700" cy="43513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zh-CN" altLang="en-US" sz="240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train the classifier to output p(y = K+1 | x</a:t>
            </a:r>
            <a:r>
              <a:rPr lang="en-US" altLang="zh-CN" sz="2400" baseline="-25000" smtClean="0">
                <a:latin typeface="Times New Roman" pitchFamily="18" charset="0"/>
              </a:rPr>
              <a:t>t</a:t>
            </a:r>
            <a:r>
              <a:rPr lang="en-US" altLang="zh-CN" sz="2400" smtClean="0">
                <a:latin typeface="Times New Roman" pitchFamily="18" charset="0"/>
              </a:rPr>
              <a:t>) = t, 0 &lt; t &lt; 1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train the generator to deceive the classifier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so the generator will </a:t>
            </a:r>
            <a:r>
              <a:rPr lang="en-US" altLang="zh-CN" sz="2400" i="1" smtClean="0">
                <a:latin typeface="Times New Roman" pitchFamily="18" charset="0"/>
              </a:rPr>
              <a:t>have to</a:t>
            </a:r>
            <a:r>
              <a:rPr lang="en-US" altLang="zh-CN" sz="2400" smtClean="0">
                <a:latin typeface="Times New Roman" pitchFamily="18" charset="0"/>
              </a:rPr>
              <a:t> lead the classifier to “think” that p(y = K+1 | x</a:t>
            </a:r>
            <a:r>
              <a:rPr lang="en-US" altLang="zh-CN" sz="2400" baseline="-25000" smtClean="0">
                <a:latin typeface="Times New Roman" pitchFamily="18" charset="0"/>
              </a:rPr>
              <a:t>t</a:t>
            </a:r>
            <a:r>
              <a:rPr lang="en-US" altLang="zh-CN" sz="2400" smtClean="0">
                <a:latin typeface="Times New Roman" pitchFamily="18" charset="0"/>
              </a:rPr>
              <a:t>) = 0 (i.e. known) or 1 (i.e. unknown)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CN" sz="2400" smtClean="0">
                <a:latin typeface="Times New Roman" pitchFamily="18" charset="0"/>
              </a:rPr>
              <a:t>t = 0.5</a:t>
            </a:r>
            <a:endParaRPr lang="en-US" altLang="zh-CN" sz="2400" baseline="-25000" smtClean="0">
              <a:latin typeface="Times New Roman" pitchFamily="18" charset="0"/>
            </a:endParaRPr>
          </a:p>
        </p:txBody>
      </p:sp>
      <p:pic>
        <p:nvPicPr>
          <p:cNvPr id="12697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23963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Add more blocks</a:t>
            </a:r>
          </a:p>
        </p:txBody>
      </p:sp>
      <p:sp>
        <p:nvSpPr>
          <p:cNvPr id="1280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Different blocks of neural network serve different objectives in a complex learning task</a:t>
            </a:r>
          </a:p>
          <a:p>
            <a:pPr eaLnBrk="1" hangingPunct="1">
              <a:buFont typeface="Arial" charset="0"/>
              <a:buNone/>
            </a:pPr>
            <a:endParaRPr lang="en-US" altLang="zh-CN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&lt;P</a:t>
            </a:r>
            <a:r>
              <a:rPr lang="en-US" altLang="zh-CN" baseline="-25000" smtClean="0">
                <a:latin typeface="Times New Roman" pitchFamily="18" charset="0"/>
              </a:rPr>
              <a:t>1</a:t>
            </a:r>
            <a:r>
              <a:rPr lang="en-US" altLang="zh-CN" smtClean="0">
                <a:latin typeface="Times New Roman" pitchFamily="18" charset="0"/>
              </a:rPr>
              <a:t>, P</a:t>
            </a:r>
            <a:r>
              <a:rPr lang="en-US" altLang="zh-CN" baseline="-25000" smtClean="0">
                <a:latin typeface="Times New Roman" pitchFamily="18" charset="0"/>
              </a:rPr>
              <a:t>2</a:t>
            </a:r>
            <a:r>
              <a:rPr lang="en-US" altLang="zh-CN" smtClean="0">
                <a:latin typeface="Times New Roman" pitchFamily="18" charset="0"/>
              </a:rPr>
              <a:t>, …, P</a:t>
            </a:r>
            <a:r>
              <a:rPr lang="en-US" altLang="zh-CN" baseline="-25000" smtClean="0">
                <a:latin typeface="Times New Roman" pitchFamily="18" charset="0"/>
              </a:rPr>
              <a:t>n</a:t>
            </a:r>
            <a:r>
              <a:rPr lang="en-US" altLang="zh-CN" smtClean="0">
                <a:latin typeface="Times New Roman" pitchFamily="18" charset="0"/>
              </a:rPr>
              <a:t>&gt;, &lt;Q</a:t>
            </a:r>
            <a:r>
              <a:rPr lang="en-US" altLang="zh-CN" baseline="-25000" smtClean="0">
                <a:latin typeface="Times New Roman" pitchFamily="18" charset="0"/>
              </a:rPr>
              <a:t>1</a:t>
            </a:r>
            <a:r>
              <a:rPr lang="en-US" altLang="zh-CN" smtClean="0">
                <a:latin typeface="Times New Roman" pitchFamily="18" charset="0"/>
              </a:rPr>
              <a:t>, Q</a:t>
            </a:r>
            <a:r>
              <a:rPr lang="en-US" altLang="zh-CN" baseline="-25000" smtClean="0">
                <a:latin typeface="Times New Roman" pitchFamily="18" charset="0"/>
              </a:rPr>
              <a:t>2</a:t>
            </a:r>
            <a:r>
              <a:rPr lang="en-US" altLang="zh-CN" smtClean="0">
                <a:latin typeface="Times New Roman" pitchFamily="18" charset="0"/>
              </a:rPr>
              <a:t>, …, Q</a:t>
            </a:r>
            <a:r>
              <a:rPr lang="en-US" altLang="zh-CN" baseline="-25000" smtClean="0">
                <a:latin typeface="Times New Roman" pitchFamily="18" charset="0"/>
              </a:rPr>
              <a:t>m</a:t>
            </a:r>
            <a:r>
              <a:rPr lang="en-US" altLang="zh-CN" smtClean="0">
                <a:latin typeface="Times New Roman" pitchFamily="18" charset="0"/>
              </a:rPr>
              <a:t>&gt;, …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first train one part of network, then train another part of network, and so on</a:t>
            </a:r>
          </a:p>
          <a:p>
            <a:pPr eaLnBrk="1" hangingPunct="1">
              <a:buFont typeface="Arial" charset="0"/>
              <a:buNone/>
            </a:pPr>
            <a:endParaRPr lang="en-US" altLang="zh-CN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A network of neural networks?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Problem: Zero-Shot Learning</a:t>
            </a:r>
          </a:p>
        </p:txBody>
      </p:sp>
      <p:sp>
        <p:nvSpPr>
          <p:cNvPr id="1290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 </a:t>
            </a:r>
            <a:r>
              <a:rPr lang="en-US" altLang="zh-CN" smtClean="0"/>
              <a:t>⊊ </a:t>
            </a:r>
            <a:r>
              <a:rPr lang="en-US" altLang="zh-CN" smtClean="0">
                <a:latin typeface="Times New Roman" pitchFamily="18" charset="0"/>
              </a:rPr>
              <a:t> </a:t>
            </a: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baseline="-25000" smtClean="0">
                <a:latin typeface="Times New Roman" pitchFamily="18" charset="0"/>
              </a:rPr>
              <a:t>t</a:t>
            </a:r>
            <a:endParaRPr lang="en-US" altLang="zh-CN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every image </a:t>
            </a:r>
            <a:r>
              <a:rPr lang="en-US" altLang="zh-CN" i="1" smtClean="0">
                <a:latin typeface="Times New Roman" pitchFamily="18" charset="0"/>
              </a:rPr>
              <a:t>class</a:t>
            </a:r>
            <a:r>
              <a:rPr lang="en-US" altLang="zh-CN" smtClean="0">
                <a:latin typeface="Times New Roman" pitchFamily="18" charset="0"/>
              </a:rPr>
              <a:t> is described by some natural language, represented by attribute vectors in </a:t>
            </a:r>
            <a:r>
              <a:rPr lang="en-US" altLang="zh-CN" i="1" smtClean="0">
                <a:latin typeface="Times New Roman" pitchFamily="18" charset="0"/>
              </a:rPr>
              <a:t>V</a:t>
            </a:r>
            <a:endParaRPr lang="zh-CN" altLang="en-US" i="1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baseline="-25000" smtClean="0">
                <a:latin typeface="Times New Roman" pitchFamily="18" charset="0"/>
              </a:rPr>
              <a:t>att </a:t>
            </a:r>
            <a:r>
              <a:rPr lang="en-US" altLang="zh-CN" smtClean="0">
                <a:latin typeface="Times New Roman" pitchFamily="18" charset="0"/>
              </a:rPr>
              <a:t>describes </a:t>
            </a: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baseline="-25000" smtClean="0">
                <a:latin typeface="Times New Roman" pitchFamily="18" charset="0"/>
              </a:rPr>
              <a:t>s     </a:t>
            </a:r>
            <a:r>
              <a:rPr lang="en-US" altLang="zh-CN" smtClean="0">
                <a:latin typeface="Times New Roman" pitchFamily="18" charset="0"/>
              </a:rPr>
              <a:t>(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baseline="-25000" smtClean="0">
                <a:latin typeface="Times New Roman" pitchFamily="18" charset="0"/>
              </a:rPr>
              <a:t>att </a:t>
            </a:r>
            <a:r>
              <a:rPr lang="en-US" altLang="zh-CN" smtClean="0">
                <a:latin typeface="Times New Roman" pitchFamily="18" charset="0"/>
              </a:rPr>
              <a:t>= </a:t>
            </a:r>
            <a:r>
              <a:rPr lang="en-US" altLang="zh-CN" i="1" smtClean="0">
                <a:latin typeface="Times New Roman" pitchFamily="18" charset="0"/>
              </a:rPr>
              <a:t>V </a:t>
            </a:r>
            <a:r>
              <a:rPr lang="en-US" altLang="zh-CN" smtClean="0">
                <a:latin typeface="Times New Roman" pitchFamily="18" charset="0"/>
              </a:rPr>
              <a:t>× </a:t>
            </a: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i="1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)</a:t>
            </a:r>
          </a:p>
          <a:p>
            <a:pPr eaLnBrk="1" hangingPunct="1">
              <a:buFont typeface="Arial" charset="0"/>
              <a:buNone/>
            </a:pP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baseline="-25000" smtClean="0">
                <a:latin typeface="Times New Roman" pitchFamily="18" charset="0"/>
              </a:rPr>
              <a:t>att</a:t>
            </a:r>
            <a:r>
              <a:rPr lang="en-US" altLang="zh-CN" b="1" baseline="-25000" smtClean="0">
                <a:latin typeface="Times New Roman" pitchFamily="18" charset="0"/>
              </a:rPr>
              <a:t>`</a:t>
            </a:r>
            <a:r>
              <a:rPr lang="en-US" altLang="zh-CN" baseline="-25000" smtClean="0">
                <a:latin typeface="Times New Roman" pitchFamily="18" charset="0"/>
              </a:rPr>
              <a:t> </a:t>
            </a:r>
            <a:r>
              <a:rPr lang="en-US" altLang="zh-CN" smtClean="0">
                <a:latin typeface="Times New Roman" pitchFamily="18" charset="0"/>
              </a:rPr>
              <a:t>describes </a:t>
            </a: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baseline="-25000" smtClean="0">
                <a:latin typeface="Times New Roman" pitchFamily="18" charset="0"/>
              </a:rPr>
              <a:t>t </a:t>
            </a:r>
            <a:r>
              <a:rPr lang="en-US" altLang="zh-CN" smtClean="0">
                <a:latin typeface="Times New Roman" pitchFamily="18" charset="0"/>
              </a:rPr>
              <a:t>\ </a:t>
            </a: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baseline="-25000" smtClean="0">
                <a:latin typeface="Times New Roman" pitchFamily="18" charset="0"/>
              </a:rPr>
              <a:t>s     </a:t>
            </a:r>
            <a:r>
              <a:rPr lang="en-US" altLang="zh-CN" smtClean="0">
                <a:latin typeface="Times New Roman" pitchFamily="18" charset="0"/>
              </a:rPr>
              <a:t>(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baseline="-25000" smtClean="0">
                <a:latin typeface="Times New Roman" pitchFamily="18" charset="0"/>
              </a:rPr>
              <a:t>att</a:t>
            </a:r>
            <a:r>
              <a:rPr lang="en-US" altLang="zh-CN" b="1" baseline="-25000" smtClean="0">
                <a:latin typeface="Times New Roman" pitchFamily="18" charset="0"/>
              </a:rPr>
              <a:t>` </a:t>
            </a:r>
            <a:r>
              <a:rPr lang="en-US" altLang="zh-CN" smtClean="0">
                <a:latin typeface="Times New Roman" pitchFamily="18" charset="0"/>
              </a:rPr>
              <a:t>= </a:t>
            </a:r>
            <a:r>
              <a:rPr lang="en-US" altLang="zh-CN" i="1" smtClean="0">
                <a:latin typeface="Times New Roman" pitchFamily="18" charset="0"/>
              </a:rPr>
              <a:t>V </a:t>
            </a:r>
            <a:r>
              <a:rPr lang="en-US" altLang="zh-CN" smtClean="0">
                <a:latin typeface="Times New Roman" pitchFamily="18" charset="0"/>
              </a:rPr>
              <a:t>× (</a:t>
            </a: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baseline="-25000" smtClean="0">
                <a:latin typeface="Times New Roman" pitchFamily="18" charset="0"/>
              </a:rPr>
              <a:t>t </a:t>
            </a:r>
            <a:r>
              <a:rPr lang="en-US" altLang="zh-CN" smtClean="0">
                <a:latin typeface="Times New Roman" pitchFamily="18" charset="0"/>
              </a:rPr>
              <a:t>\ </a:t>
            </a:r>
            <a:r>
              <a:rPr lang="en-US" altLang="zh-CN" i="1" smtClean="0">
                <a:latin typeface="Times New Roman" pitchFamily="18" charset="0"/>
              </a:rPr>
              <a:t>Y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))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we have training data on 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i="1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,</a:t>
            </a:r>
            <a:r>
              <a:rPr lang="en-US" altLang="zh-CN" i="1" smtClean="0">
                <a:latin typeface="Times New Roman" pitchFamily="18" charset="0"/>
              </a:rPr>
              <a:t> D</a:t>
            </a:r>
            <a:r>
              <a:rPr lang="en-US" altLang="zh-CN" i="1" baseline="-25000" smtClean="0">
                <a:latin typeface="Times New Roman" pitchFamily="18" charset="0"/>
              </a:rPr>
              <a:t>att</a:t>
            </a:r>
            <a:r>
              <a:rPr lang="en-US" altLang="zh-CN" smtClean="0">
                <a:latin typeface="Times New Roman" pitchFamily="18" charset="0"/>
              </a:rPr>
              <a:t>,</a:t>
            </a:r>
            <a:r>
              <a:rPr lang="en-US" altLang="zh-CN" i="1" smtClean="0">
                <a:latin typeface="Times New Roman" pitchFamily="18" charset="0"/>
              </a:rPr>
              <a:t> D</a:t>
            </a:r>
            <a:r>
              <a:rPr lang="en-US" altLang="zh-CN" i="1" baseline="-25000" smtClean="0">
                <a:latin typeface="Times New Roman" pitchFamily="18" charset="0"/>
              </a:rPr>
              <a:t>att</a:t>
            </a:r>
            <a:r>
              <a:rPr lang="en-US" altLang="zh-CN" b="1" i="1" baseline="-25000" smtClean="0">
                <a:latin typeface="Times New Roman" pitchFamily="18" charset="0"/>
              </a:rPr>
              <a:t>`</a:t>
            </a:r>
            <a:r>
              <a:rPr lang="en-US" altLang="zh-CN" smtClean="0">
                <a:latin typeface="Times New Roman" pitchFamily="18" charset="0"/>
              </a:rPr>
              <a:t>, but no training data on </a:t>
            </a:r>
            <a:r>
              <a:rPr lang="en-US" altLang="zh-CN" i="1" smtClean="0">
                <a:latin typeface="Times New Roman" pitchFamily="18" charset="0"/>
              </a:rPr>
              <a:t>D</a:t>
            </a:r>
            <a:r>
              <a:rPr lang="en-US" altLang="zh-CN" baseline="-25000" smtClean="0">
                <a:latin typeface="Times New Roman" pitchFamily="18" charset="0"/>
              </a:rPr>
              <a:t>t</a:t>
            </a:r>
            <a:endParaRPr lang="en-US" altLang="zh-CN" i="1" baseline="-250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Solution: statistical + adversarial</a:t>
            </a:r>
            <a:r>
              <a:rPr lang="en-US" altLang="zh-CN" sz="3600" baseline="30000" smtClean="0"/>
              <a:t>[3.7]</a:t>
            </a:r>
          </a:p>
        </p:txBody>
      </p:sp>
      <p:grpSp>
        <p:nvGrpSpPr>
          <p:cNvPr id="130050" name="Group 8"/>
          <p:cNvGrpSpPr>
            <a:grpSpLocks/>
          </p:cNvGrpSpPr>
          <p:nvPr/>
        </p:nvGrpSpPr>
        <p:grpSpPr bwMode="auto">
          <a:xfrm>
            <a:off x="615950" y="3336925"/>
            <a:ext cx="7002463" cy="3101975"/>
            <a:chOff x="388" y="2102"/>
            <a:chExt cx="4230" cy="1741"/>
          </a:xfrm>
        </p:grpSpPr>
        <p:pic>
          <p:nvPicPr>
            <p:cNvPr id="130052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0" y="3519"/>
              <a:ext cx="1800" cy="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0053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0" y="2102"/>
              <a:ext cx="2592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0054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8" y="2939"/>
              <a:ext cx="2142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0055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09" y="2934"/>
              <a:ext cx="1909" cy="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0051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7375" y="1112838"/>
            <a:ext cx="5803900" cy="2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Solution: add more blocks</a:t>
            </a:r>
            <a:r>
              <a:rPr lang="en-US" altLang="zh-CN" sz="3600" baseline="30000" smtClean="0"/>
              <a:t>[3.7]</a:t>
            </a:r>
          </a:p>
        </p:txBody>
      </p:sp>
      <p:sp>
        <p:nvSpPr>
          <p:cNvPr id="131074" name="Rectangle 3"/>
          <p:cNvSpPr>
            <a:spLocks noGrp="1"/>
          </p:cNvSpPr>
          <p:nvPr>
            <p:ph type="body" idx="1"/>
          </p:nvPr>
        </p:nvSpPr>
        <p:spPr>
          <a:xfrm>
            <a:off x="628650" y="3235325"/>
            <a:ext cx="7886700" cy="3919538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First stage:</a:t>
            </a:r>
          </a:p>
          <a:p>
            <a:pPr eaLnBrk="1" hangingPunct="1">
              <a:buFont typeface="Arial" charset="0"/>
              <a:buNone/>
            </a:pPr>
            <a:endParaRPr lang="zh-CN" altLang="en-US" smtClean="0">
              <a:latin typeface="Times New Roman" pitchFamily="18" charset="0"/>
            </a:endParaRPr>
          </a:p>
          <a:p>
            <a:pPr eaLnBrk="1" hangingPunct="1">
              <a:lnSpc>
                <a:spcPct val="10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&lt;P(θ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, L</a:t>
            </a:r>
            <a:r>
              <a:rPr lang="en-US" altLang="zh-CN" baseline="-25000" smtClean="0">
                <a:latin typeface="Times New Roman" pitchFamily="18" charset="0"/>
              </a:rPr>
              <a:t>d,s</a:t>
            </a:r>
            <a:r>
              <a:rPr lang="en-US" altLang="zh-CN" smtClean="0">
                <a:latin typeface="Times New Roman" pitchFamily="18" charset="0"/>
              </a:rPr>
              <a:t>, θ</a:t>
            </a:r>
            <a:r>
              <a:rPr lang="en-US" altLang="zh-CN" baseline="-25000" smtClean="0">
                <a:latin typeface="Times New Roman" pitchFamily="18" charset="0"/>
              </a:rPr>
              <a:t>h</a:t>
            </a:r>
            <a:r>
              <a:rPr lang="en-US" altLang="zh-CN" smtClean="0">
                <a:latin typeface="Times New Roman" pitchFamily="18" charset="0"/>
              </a:rPr>
              <a:t>, L</a:t>
            </a:r>
            <a:r>
              <a:rPr lang="en-US" altLang="zh-CN" baseline="-25000" smtClean="0">
                <a:latin typeface="Times New Roman" pitchFamily="18" charset="0"/>
              </a:rPr>
              <a:t>d,s</a:t>
            </a:r>
            <a:r>
              <a:rPr lang="en-US" altLang="zh-CN" smtClean="0">
                <a:latin typeface="Times New Roman" pitchFamily="18" charset="0"/>
              </a:rPr>
              <a:t> | D</a:t>
            </a:r>
            <a:r>
              <a:rPr lang="en-US" altLang="zh-CN" baseline="-25000" smtClean="0">
                <a:latin typeface="Times New Roman" pitchFamily="18" charset="0"/>
              </a:rPr>
              <a:t>s</a:t>
            </a:r>
            <a:r>
              <a:rPr lang="en-US" altLang="zh-CN" smtClean="0">
                <a:latin typeface="Times New Roman" pitchFamily="18" charset="0"/>
              </a:rPr>
              <a:t>), P(θ</a:t>
            </a:r>
            <a:r>
              <a:rPr lang="en-US" altLang="zh-CN" baseline="-25000" smtClean="0">
                <a:latin typeface="Times New Roman" pitchFamily="18" charset="0"/>
              </a:rPr>
              <a:t>att</a:t>
            </a:r>
            <a:r>
              <a:rPr lang="en-US" altLang="zh-CN" smtClean="0">
                <a:latin typeface="Times New Roman" pitchFamily="18" charset="0"/>
              </a:rPr>
              <a:t>, L</a:t>
            </a:r>
            <a:r>
              <a:rPr lang="en-US" altLang="zh-CN" baseline="-25000" smtClean="0">
                <a:latin typeface="Times New Roman" pitchFamily="18" charset="0"/>
              </a:rPr>
              <a:t>d,att</a:t>
            </a:r>
            <a:r>
              <a:rPr lang="en-US" altLang="zh-CN" smtClean="0">
                <a:latin typeface="Times New Roman" pitchFamily="18" charset="0"/>
              </a:rPr>
              <a:t>+λ</a:t>
            </a:r>
            <a:r>
              <a:rPr lang="en-US" altLang="zh-CN" baseline="-25000" smtClean="0">
                <a:latin typeface="Times New Roman" pitchFamily="18" charset="0"/>
              </a:rPr>
              <a:t>u</a:t>
            </a:r>
            <a:r>
              <a:rPr lang="en-US" altLang="zh-CN" smtClean="0">
                <a:latin typeface="Times New Roman" pitchFamily="18" charset="0"/>
              </a:rPr>
              <a:t>L</a:t>
            </a:r>
            <a:r>
              <a:rPr lang="en-US" altLang="zh-CN" baseline="30000" smtClean="0">
                <a:latin typeface="Times New Roman" pitchFamily="18" charset="0"/>
              </a:rPr>
              <a:t>~</a:t>
            </a:r>
            <a:r>
              <a:rPr lang="en-US" altLang="zh-CN" baseline="-25000" smtClean="0">
                <a:latin typeface="Times New Roman" pitchFamily="18" charset="0"/>
              </a:rPr>
              <a:t>u</a:t>
            </a:r>
            <a:r>
              <a:rPr lang="en-US" altLang="zh-CN" smtClean="0">
                <a:latin typeface="Times New Roman" pitchFamily="18" charset="0"/>
              </a:rPr>
              <a:t>, θ</a:t>
            </a:r>
            <a:r>
              <a:rPr lang="en-US" altLang="zh-CN" baseline="-25000" smtClean="0">
                <a:latin typeface="Times New Roman" pitchFamily="18" charset="0"/>
              </a:rPr>
              <a:t>g</a:t>
            </a:r>
            <a:r>
              <a:rPr lang="en-US" altLang="zh-CN" smtClean="0">
                <a:latin typeface="Times New Roman" pitchFamily="18" charset="0"/>
              </a:rPr>
              <a:t>,</a:t>
            </a:r>
          </a:p>
          <a:p>
            <a:pPr eaLnBrk="1" hangingPunct="1">
              <a:lnSpc>
                <a:spcPct val="100000"/>
              </a:lnSpc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  -(L</a:t>
            </a:r>
            <a:r>
              <a:rPr lang="en-US" altLang="zh-CN" baseline="-25000" smtClean="0">
                <a:latin typeface="Times New Roman" pitchFamily="18" charset="0"/>
              </a:rPr>
              <a:t>d,att </a:t>
            </a:r>
            <a:r>
              <a:rPr lang="en-US" altLang="zh-CN" smtClean="0">
                <a:latin typeface="Times New Roman" pitchFamily="18" charset="0"/>
              </a:rPr>
              <a:t>+ λ</a:t>
            </a:r>
            <a:r>
              <a:rPr lang="en-US" altLang="zh-CN" baseline="-25000" smtClean="0">
                <a:latin typeface="Times New Roman" pitchFamily="18" charset="0"/>
              </a:rPr>
              <a:t>u</a:t>
            </a:r>
            <a:r>
              <a:rPr lang="en-US" altLang="zh-CN" smtClean="0">
                <a:latin typeface="Times New Roman" pitchFamily="18" charset="0"/>
              </a:rPr>
              <a:t>L</a:t>
            </a:r>
            <a:r>
              <a:rPr lang="en-US" altLang="zh-CN" baseline="30000" smtClean="0">
                <a:latin typeface="Times New Roman" pitchFamily="18" charset="0"/>
              </a:rPr>
              <a:t>~</a:t>
            </a:r>
            <a:r>
              <a:rPr lang="en-US" altLang="zh-CN" baseline="-25000" smtClean="0">
                <a:latin typeface="Times New Roman" pitchFamily="18" charset="0"/>
              </a:rPr>
              <a:t>u</a:t>
            </a:r>
            <a:r>
              <a:rPr lang="en-US" altLang="zh-CN" smtClean="0">
                <a:latin typeface="Times New Roman" pitchFamily="18" charset="0"/>
              </a:rPr>
              <a:t>) | D</a:t>
            </a:r>
            <a:r>
              <a:rPr lang="en-US" altLang="zh-CN" baseline="-25000" smtClean="0">
                <a:latin typeface="Times New Roman" pitchFamily="18" charset="0"/>
              </a:rPr>
              <a:t>s </a:t>
            </a:r>
            <a:r>
              <a:rPr lang="en-US" altLang="zh-CN" smtClean="0">
                <a:latin typeface="Times New Roman" pitchFamily="18" charset="0"/>
              </a:rPr>
              <a:t>∪ D</a:t>
            </a:r>
            <a:r>
              <a:rPr lang="en-US" altLang="zh-CN" baseline="-25000" smtClean="0">
                <a:latin typeface="Times New Roman" pitchFamily="18" charset="0"/>
              </a:rPr>
              <a:t>att</a:t>
            </a:r>
            <a:r>
              <a:rPr lang="en-US" altLang="zh-CN" smtClean="0">
                <a:latin typeface="Times New Roman" pitchFamily="18" charset="0"/>
              </a:rPr>
              <a:t>)&gt;</a:t>
            </a:r>
          </a:p>
          <a:p>
            <a:pPr eaLnBrk="1" hangingPunct="1">
              <a:buFont typeface="Arial" charset="0"/>
              <a:buNone/>
            </a:pPr>
            <a:endParaRPr lang="en-US" altLang="zh-CN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Second stage: train a new classifier h*</a:t>
            </a:r>
          </a:p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Times New Roman" pitchFamily="18" charset="0"/>
              </a:rPr>
              <a:t>&lt;P(θ</a:t>
            </a:r>
            <a:r>
              <a:rPr lang="en-US" altLang="zh-CN" baseline="-25000" smtClean="0">
                <a:latin typeface="Times New Roman" pitchFamily="18" charset="0"/>
              </a:rPr>
              <a:t>h*</a:t>
            </a:r>
            <a:r>
              <a:rPr lang="en-US" altLang="zh-CN" smtClean="0">
                <a:latin typeface="Times New Roman" pitchFamily="18" charset="0"/>
              </a:rPr>
              <a:t>, L</a:t>
            </a:r>
            <a:r>
              <a:rPr lang="en-US" altLang="zh-CN" baseline="-25000" smtClean="0">
                <a:latin typeface="Times New Roman" pitchFamily="18" charset="0"/>
              </a:rPr>
              <a:t>d,s </a:t>
            </a:r>
            <a:r>
              <a:rPr lang="en-US" altLang="zh-CN" smtClean="0">
                <a:latin typeface="Times New Roman" pitchFamily="18" charset="0"/>
              </a:rPr>
              <a:t>+ λL</a:t>
            </a:r>
            <a:r>
              <a:rPr lang="en-US" altLang="zh-CN" baseline="-25000" smtClean="0">
                <a:latin typeface="Times New Roman" pitchFamily="18" charset="0"/>
              </a:rPr>
              <a:t>d,att</a:t>
            </a:r>
            <a:r>
              <a:rPr lang="en-US" altLang="zh-CN" b="1" baseline="-25000" smtClean="0">
                <a:latin typeface="Times New Roman" pitchFamily="18" charset="0"/>
              </a:rPr>
              <a:t>`</a:t>
            </a:r>
            <a:r>
              <a:rPr lang="en-US" altLang="zh-CN" smtClean="0">
                <a:latin typeface="Times New Roman" pitchFamily="18" charset="0"/>
              </a:rPr>
              <a:t> | D</a:t>
            </a:r>
            <a:r>
              <a:rPr lang="en-US" altLang="zh-CN" baseline="-25000" smtClean="0">
                <a:latin typeface="Times New Roman" pitchFamily="18" charset="0"/>
              </a:rPr>
              <a:t>s </a:t>
            </a:r>
            <a:r>
              <a:rPr lang="en-US" altLang="zh-CN" smtClean="0">
                <a:latin typeface="Times New Roman" pitchFamily="18" charset="0"/>
              </a:rPr>
              <a:t>∪ D</a:t>
            </a:r>
            <a:r>
              <a:rPr lang="en-US" altLang="zh-CN" baseline="-25000" smtClean="0">
                <a:latin typeface="Times New Roman" pitchFamily="18" charset="0"/>
              </a:rPr>
              <a:t>att</a:t>
            </a:r>
            <a:r>
              <a:rPr lang="en-US" altLang="zh-CN" b="1" baseline="-25000" smtClean="0">
                <a:latin typeface="Times New Roman" pitchFamily="18" charset="0"/>
              </a:rPr>
              <a:t>`</a:t>
            </a:r>
            <a:r>
              <a:rPr lang="en-US" altLang="zh-CN" smtClean="0">
                <a:latin typeface="Times New Roman" pitchFamily="18" charset="0"/>
              </a:rPr>
              <a:t>)&gt;</a:t>
            </a:r>
          </a:p>
        </p:txBody>
      </p:sp>
      <p:pic>
        <p:nvPicPr>
          <p:cNvPr id="13107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375" y="1100138"/>
            <a:ext cx="5803900" cy="2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8725" y="3270250"/>
            <a:ext cx="24765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标题 1"/>
          <p:cNvSpPr txBox="1">
            <a:spLocks/>
          </p:cNvSpPr>
          <p:nvPr/>
        </p:nvSpPr>
        <p:spPr bwMode="auto">
          <a:xfrm>
            <a:off x="685800" y="2733675"/>
            <a:ext cx="7772400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zh-CN" altLang="en-US" sz="6000" b="1">
                <a:latin typeface="Calibri Light"/>
                <a:ea typeface="等线 Light"/>
                <a:cs typeface="等线 Light"/>
              </a:rPr>
              <a:t>迁移学习与元学习</a:t>
            </a:r>
          </a:p>
        </p:txBody>
      </p:sp>
      <p:sp>
        <p:nvSpPr>
          <p:cNvPr id="132098" name="TextBox 1"/>
          <p:cNvSpPr txBox="1">
            <a:spLocks noChangeArrowheads="1"/>
          </p:cNvSpPr>
          <p:nvPr/>
        </p:nvSpPr>
        <p:spPr bwMode="auto">
          <a:xfrm>
            <a:off x="4044950" y="3787775"/>
            <a:ext cx="31861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latin typeface="Calibri" pitchFamily="34" charset="0"/>
              </a:rPr>
              <a:t>王好庆  </a:t>
            </a:r>
            <a:r>
              <a:rPr lang="en-US" altLang="zh-CN" b="1">
                <a:latin typeface="Calibri" pitchFamily="34" charset="0"/>
              </a:rPr>
              <a:t>1901111352</a:t>
            </a:r>
            <a:r>
              <a:rPr lang="zh-CN" altLang="en-US" b="1">
                <a:latin typeface="Calibri" pitchFamily="34" charset="0"/>
              </a:rPr>
              <a:t>  信科</a:t>
            </a:r>
            <a:endParaRPr lang="en-US" altLang="zh-CN" b="1">
              <a:latin typeface="Calibri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58FF3F-F70F-46B1-BD80-82836872BE80}" type="slidenum">
              <a:rPr lang="zh-CN" altLang="en-US"/>
              <a:pPr>
                <a:defRPr/>
              </a:pPr>
              <a:t>95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内容占位符 2"/>
          <p:cNvSpPr>
            <a:spLocks noGrp="1"/>
          </p:cNvSpPr>
          <p:nvPr>
            <p:ph idx="1"/>
          </p:nvPr>
        </p:nvSpPr>
        <p:spPr>
          <a:xfrm>
            <a:off x="0" y="2087563"/>
            <a:ext cx="9144000" cy="4770437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人类在学习新技能时往往不是从头学起，而是借助以往的经验来辅助新技能的学习。</a:t>
            </a:r>
          </a:p>
          <a:p>
            <a:pPr marL="0" indent="0" eaLnBrk="1" hangingPunct="1">
              <a:buFont typeface="Arial" charset="0"/>
              <a:buNone/>
            </a:pP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骑自行车</a:t>
            </a:r>
            <a:r>
              <a:rPr lang="en-US" altLang="zh-CN" sz="2000" smtClean="0">
                <a:latin typeface="Times New Roman" pitchFamily="18" charset="0"/>
                <a:ea typeface="仿宋" pitchFamily="49" charset="-122"/>
              </a:rPr>
              <a:t>----&gt;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骑电动车</a:t>
            </a:r>
          </a:p>
          <a:p>
            <a:pPr marL="0" indent="0" eaLnBrk="1" hangingPunct="1">
              <a:buFont typeface="Arial" charset="0"/>
              <a:buNone/>
            </a:pPr>
            <a:endParaRPr lang="en-US" altLang="zh-CN" sz="2000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在现实场景中，很多任务缺乏足够的标注数据，用</a:t>
            </a:r>
            <a:r>
              <a:rPr lang="en-US" altLang="zh-CN" sz="2000" smtClean="0">
                <a:latin typeface="Times New Roman" pitchFamily="18" charset="0"/>
                <a:ea typeface="仿宋" pitchFamily="49" charset="-122"/>
              </a:rPr>
              <a:t>“learn from scratch”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的方式无法很好的解决新任务（过拟合）。</a:t>
            </a:r>
          </a:p>
          <a:p>
            <a:pPr marL="0" indent="0" eaLnBrk="1" hangingPunct="1">
              <a:buFont typeface="Arial" charset="0"/>
              <a:buNone/>
            </a:pPr>
            <a:endParaRPr lang="zh-CN" altLang="en-US" sz="2000" smtClean="0">
              <a:latin typeface="Times New Roman" pitchFamily="18" charset="0"/>
              <a:ea typeface="仿宋" pitchFamily="49" charset="-122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考虑从大量相关任务中学习出通用的</a:t>
            </a:r>
            <a:r>
              <a:rPr lang="en-US" altLang="zh-CN" sz="2000" smtClean="0">
                <a:latin typeface="Times New Roman" pitchFamily="18" charset="0"/>
                <a:ea typeface="仿宋" pitchFamily="49" charset="-122"/>
              </a:rPr>
              <a:t>“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经验</a:t>
            </a:r>
            <a:r>
              <a:rPr lang="en-US" altLang="zh-CN" sz="2000" smtClean="0">
                <a:latin typeface="Times New Roman" pitchFamily="18" charset="0"/>
                <a:ea typeface="仿宋" pitchFamily="49" charset="-122"/>
              </a:rPr>
              <a:t>”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，在面对新任务时，用</a:t>
            </a:r>
            <a:r>
              <a:rPr lang="en-US" altLang="zh-CN" sz="2000" smtClean="0">
                <a:solidFill>
                  <a:srgbClr val="FF0000"/>
                </a:solidFill>
                <a:latin typeface="Times New Roman" pitchFamily="18" charset="0"/>
                <a:ea typeface="仿宋" pitchFamily="49" charset="-122"/>
              </a:rPr>
              <a:t>“</a:t>
            </a:r>
            <a:r>
              <a:rPr lang="zh-CN" altLang="en-US" sz="2000" smtClean="0">
                <a:solidFill>
                  <a:srgbClr val="FF0000"/>
                </a:solidFill>
                <a:latin typeface="Times New Roman" pitchFamily="18" charset="0"/>
                <a:ea typeface="仿宋" pitchFamily="49" charset="-122"/>
              </a:rPr>
              <a:t>经验</a:t>
            </a:r>
            <a:r>
              <a:rPr lang="en-US" altLang="zh-CN" sz="2000" smtClean="0">
                <a:solidFill>
                  <a:srgbClr val="FF0000"/>
                </a:solidFill>
                <a:latin typeface="Times New Roman" pitchFamily="18" charset="0"/>
                <a:ea typeface="仿宋" pitchFamily="49" charset="-122"/>
              </a:rPr>
              <a:t>”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和</a:t>
            </a:r>
            <a:r>
              <a:rPr lang="zh-CN" altLang="en-US" sz="2000" smtClean="0">
                <a:solidFill>
                  <a:srgbClr val="FF0000"/>
                </a:solidFill>
                <a:latin typeface="Times New Roman" pitchFamily="18" charset="0"/>
                <a:ea typeface="仿宋" pitchFamily="49" charset="-122"/>
              </a:rPr>
              <a:t>（小）数据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</a:rPr>
              <a:t>一起来解决新任务。</a:t>
            </a:r>
            <a:endParaRPr lang="en-US" altLang="zh-CN" sz="2000" smtClean="0">
              <a:latin typeface="Times New Roman" pitchFamily="18" charset="0"/>
              <a:ea typeface="仿宋" pitchFamily="49" charset="-122"/>
            </a:endParaRPr>
          </a:p>
        </p:txBody>
      </p:sp>
      <p:pic>
        <p:nvPicPr>
          <p:cNvPr id="133122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7263" y="0"/>
            <a:ext cx="3106737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3" name="文本框 4"/>
          <p:cNvSpPr txBox="1">
            <a:spLocks noChangeArrowheads="1"/>
          </p:cNvSpPr>
          <p:nvPr/>
        </p:nvSpPr>
        <p:spPr bwMode="auto">
          <a:xfrm>
            <a:off x="0" y="485775"/>
            <a:ext cx="60372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>
                <a:latin typeface="Times New Roman" pitchFamily="18" charset="0"/>
                <a:ea typeface="仿宋" pitchFamily="49" charset="-122"/>
              </a:rPr>
              <a:t>元学习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内容占位符 2"/>
          <p:cNvSpPr>
            <a:spLocks noGrp="1"/>
          </p:cNvSpPr>
          <p:nvPr>
            <p:ph idx="1"/>
          </p:nvPr>
        </p:nvSpPr>
        <p:spPr>
          <a:xfrm>
            <a:off x="-6350" y="903288"/>
            <a:ext cx="9156700" cy="55880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zh-CN" altLang="en-US" sz="2000" smtClean="0">
                <a:latin typeface="Times New Roman" pitchFamily="18" charset="0"/>
                <a:ea typeface="仿宋" pitchFamily="49" charset="-122"/>
                <a:sym typeface="+mn-lt"/>
              </a:rPr>
              <a:t>概率观点</a:t>
            </a:r>
            <a:r>
              <a:rPr lang="en-US" altLang="zh-CN" sz="2000" smtClean="0">
                <a:latin typeface="Times New Roman" pitchFamily="18" charset="0"/>
                <a:ea typeface="仿宋" pitchFamily="49" charset="-122"/>
                <a:sym typeface="+mn-lt"/>
              </a:rPr>
              <a:t>:</a:t>
            </a:r>
            <a:endParaRPr lang="zh-CN" altLang="en-US" sz="2000" smtClean="0">
              <a:latin typeface="Times New Roman" pitchFamily="18" charset="0"/>
              <a:ea typeface="仿宋" pitchFamily="49" charset="-122"/>
              <a:sym typeface="+mn-lt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en-US" altLang="zh-CN" sz="2000" smtClean="0">
                <a:latin typeface="Times New Roman" pitchFamily="18" charset="0"/>
                <a:ea typeface="仿宋" pitchFamily="49" charset="-122"/>
                <a:sym typeface="+mn-lt"/>
              </a:rPr>
              <a:t>1.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  <a:sym typeface="+mn-lt"/>
              </a:rPr>
              <a:t>从一组</a:t>
            </a:r>
            <a:r>
              <a:rPr lang="zh-CN" altLang="en-US" sz="2000" smtClean="0">
                <a:solidFill>
                  <a:srgbClr val="FF0000"/>
                </a:solidFill>
                <a:latin typeface="Times New Roman" pitchFamily="18" charset="0"/>
                <a:ea typeface="仿宋" pitchFamily="49" charset="-122"/>
                <a:sym typeface="+mn-lt"/>
              </a:rPr>
              <a:t>相关任务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  <a:sym typeface="+mn-lt"/>
              </a:rPr>
              <a:t>中提取可以帮助有效的解决新任务的先验知识</a:t>
            </a:r>
            <a:r>
              <a:rPr lang="en-US" altLang="zh-CN" sz="2000" smtClean="0">
                <a:latin typeface="Times New Roman" pitchFamily="18" charset="0"/>
                <a:ea typeface="仿宋" pitchFamily="49" charset="-122"/>
                <a:sym typeface="+mn-lt"/>
              </a:rPr>
              <a:t>.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zh-CN" sz="2000" smtClean="0">
                <a:latin typeface="Times New Roman" pitchFamily="18" charset="0"/>
                <a:ea typeface="仿宋" pitchFamily="49" charset="-122"/>
                <a:sym typeface="+mn-lt"/>
              </a:rPr>
              <a:t>2.</a:t>
            </a:r>
            <a:r>
              <a:rPr lang="zh-CN" altLang="en-US" sz="2000" smtClean="0">
                <a:latin typeface="Times New Roman" pitchFamily="18" charset="0"/>
                <a:ea typeface="仿宋" pitchFamily="49" charset="-122"/>
                <a:sym typeface="+mn-lt"/>
              </a:rPr>
              <a:t>使用这种先验知识和（少量）训练数据来推断新任务最有可能的后验参数</a:t>
            </a:r>
            <a:r>
              <a:rPr lang="en-US" altLang="zh-CN" sz="2000" smtClean="0">
                <a:latin typeface="Times New Roman" pitchFamily="18" charset="0"/>
                <a:ea typeface="仿宋" pitchFamily="49" charset="-122"/>
                <a:sym typeface="+mn-lt"/>
              </a:rPr>
              <a:t>.</a:t>
            </a:r>
          </a:p>
          <a:p>
            <a:pPr marL="0" indent="0" eaLnBrk="1" hangingPunct="1">
              <a:buFont typeface="Arial" charset="0"/>
              <a:buNone/>
            </a:pPr>
            <a:endParaRPr lang="en-US" altLang="zh-CN" sz="2000" smtClean="0">
              <a:latin typeface="Times New Roman" pitchFamily="18" charset="0"/>
              <a:ea typeface="仿宋" pitchFamily="49" charset="-122"/>
              <a:sym typeface="+mn-lt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zh-CN" altLang="en-US" sz="2000" smtClean="0">
                <a:latin typeface="Times New Roman" pitchFamily="18" charset="0"/>
                <a:ea typeface="仿宋" pitchFamily="49" charset="-122"/>
                <a:sym typeface="+mn-lt"/>
              </a:rPr>
              <a:t>问题定义</a:t>
            </a:r>
            <a:r>
              <a:rPr lang="en-US" altLang="zh-CN" sz="2000" smtClean="0">
                <a:latin typeface="Times New Roman" pitchFamily="18" charset="0"/>
                <a:ea typeface="仿宋" pitchFamily="49" charset="-122"/>
                <a:sym typeface="+mn-lt"/>
              </a:rPr>
              <a:t>: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zh-CN" sz="2000" smtClean="0">
                <a:latin typeface="Times New Roman" pitchFamily="18" charset="0"/>
                <a:ea typeface="仿宋" pitchFamily="49" charset="-122"/>
                <a:sym typeface="+mn-lt"/>
              </a:rPr>
              <a:t>D</a:t>
            </a:r>
            <a:r>
              <a:rPr lang="en-US" altLang="zh-CN" sz="1200" smtClean="0">
                <a:latin typeface="Times New Roman" pitchFamily="18" charset="0"/>
                <a:ea typeface="仿宋" pitchFamily="49" charset="-122"/>
                <a:sym typeface="+mn-lt"/>
              </a:rPr>
              <a:t>meta-train</a:t>
            </a:r>
            <a:r>
              <a:rPr lang="en-US" altLang="zh-CN" sz="2000" smtClean="0">
                <a:latin typeface="Times New Roman" pitchFamily="18" charset="0"/>
                <a:ea typeface="仿宋" pitchFamily="49" charset="-122"/>
                <a:sym typeface="+mn-lt"/>
              </a:rPr>
              <a:t>:</a:t>
            </a:r>
          </a:p>
          <a:p>
            <a:pPr marL="0" indent="0" eaLnBrk="1" hangingPunct="1">
              <a:buFont typeface="Arial" charset="0"/>
              <a:buNone/>
            </a:pPr>
            <a:endParaRPr lang="en-US" altLang="zh-CN" sz="2000" smtClean="0">
              <a:latin typeface="Times New Roman" pitchFamily="18" charset="0"/>
              <a:ea typeface="仿宋" pitchFamily="49" charset="-122"/>
              <a:sym typeface="+mn-lt"/>
            </a:endParaRPr>
          </a:p>
          <a:p>
            <a:pPr marL="0" indent="0" eaLnBrk="1" hangingPunct="1">
              <a:buFont typeface="Arial" charset="0"/>
              <a:buNone/>
            </a:pPr>
            <a:endParaRPr lang="en-US" altLang="zh-CN" sz="2000" smtClean="0">
              <a:latin typeface="Times New Roman" pitchFamily="18" charset="0"/>
              <a:ea typeface="仿宋" pitchFamily="49" charset="-122"/>
              <a:sym typeface="+mn-lt"/>
            </a:endParaRPr>
          </a:p>
          <a:p>
            <a:pPr marL="0" indent="0" eaLnBrk="1" hangingPunct="1">
              <a:buFont typeface="Arial" charset="0"/>
              <a:buNone/>
            </a:pPr>
            <a:endParaRPr lang="en-US" altLang="zh-CN" sz="2000" smtClean="0">
              <a:latin typeface="Times New Roman" pitchFamily="18" charset="0"/>
              <a:ea typeface="仿宋" pitchFamily="49" charset="-122"/>
              <a:sym typeface="+mn-lt"/>
            </a:endParaRPr>
          </a:p>
          <a:p>
            <a:pPr marL="0" indent="0" eaLnBrk="1" hangingPunct="1">
              <a:buFont typeface="Arial" charset="0"/>
              <a:buNone/>
            </a:pPr>
            <a:endParaRPr lang="en-US" altLang="zh-CN" sz="2000" smtClean="0">
              <a:latin typeface="Times New Roman" pitchFamily="18" charset="0"/>
              <a:ea typeface="仿宋" pitchFamily="49" charset="-122"/>
              <a:sym typeface="+mn-lt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en-US" altLang="zh-CN" sz="2000" smtClean="0">
                <a:latin typeface="Times New Roman" pitchFamily="18" charset="0"/>
                <a:ea typeface="仿宋" pitchFamily="49" charset="-122"/>
                <a:sym typeface="+mn-lt"/>
              </a:rPr>
              <a:t>D</a:t>
            </a:r>
            <a:r>
              <a:rPr lang="en-US" altLang="zh-CN" sz="1200" smtClean="0">
                <a:latin typeface="Times New Roman" pitchFamily="18" charset="0"/>
                <a:ea typeface="仿宋" pitchFamily="49" charset="-122"/>
                <a:sym typeface="+mn-lt"/>
              </a:rPr>
              <a:t>new</a:t>
            </a:r>
            <a:r>
              <a:rPr lang="en-US" altLang="zh-CN" sz="2000" smtClean="0">
                <a:latin typeface="Times New Roman" pitchFamily="18" charset="0"/>
                <a:ea typeface="仿宋" pitchFamily="49" charset="-122"/>
                <a:sym typeface="+mn-lt"/>
              </a:rPr>
              <a:t>:</a:t>
            </a:r>
          </a:p>
          <a:p>
            <a:pPr marL="0" indent="0" eaLnBrk="1" hangingPunct="1">
              <a:buFont typeface="Arial" charset="0"/>
              <a:buNone/>
            </a:pPr>
            <a:endParaRPr lang="en-US" altLang="zh-CN" sz="2000" smtClean="0">
              <a:latin typeface="Times New Roman" pitchFamily="18" charset="0"/>
              <a:ea typeface="仿宋" pitchFamily="49" charset="-122"/>
              <a:sym typeface="+mn-lt"/>
            </a:endParaRPr>
          </a:p>
          <a:p>
            <a:pPr marL="0" indent="0" eaLnBrk="1" hangingPunct="1">
              <a:buFont typeface="Arial" charset="0"/>
              <a:buNone/>
            </a:pPr>
            <a:endParaRPr lang="en-US" altLang="zh-CN" sz="1600" smtClean="0">
              <a:ea typeface="仿宋" pitchFamily="49" charset="-122"/>
              <a:sym typeface="+mn-lt"/>
            </a:endParaRPr>
          </a:p>
        </p:txBody>
      </p:sp>
      <p:pic>
        <p:nvPicPr>
          <p:cNvPr id="134146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" y="3429000"/>
            <a:ext cx="3757613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7" name="图片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7100" y="3429000"/>
            <a:ext cx="440690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8" name="图片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" y="5470525"/>
            <a:ext cx="3771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4288" y="887413"/>
            <a:ext cx="9156701" cy="5602287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+mn-ea"/>
                <a:sym typeface="+mn-lt"/>
              </a:rPr>
              <a:t>具体的</a:t>
            </a:r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+mn-ea"/>
                <a:sym typeface="+mn-lt"/>
              </a:rPr>
              <a:t>,</a:t>
            </a:r>
          </a:p>
        </p:txBody>
      </p:sp>
      <p:pic>
        <p:nvPicPr>
          <p:cNvPr id="13619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1275" y="1266825"/>
            <a:ext cx="65246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19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1275" y="2024063"/>
            <a:ext cx="54483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196" name="图片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7775" y="2763838"/>
            <a:ext cx="66484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175" y="902970"/>
            <a:ext cx="9130030" cy="5586730"/>
          </a:xfrm>
          <a:blipFill>
            <a:blip r:embed="rId2"/>
            <a:stretch>
              <a:fillRect l="-735" t="-1854" b="-1527"/>
            </a:stretch>
          </a:blip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noFill/>
                <a:cs typeface="+mn-cs"/>
              </a:rPr>
              <a:t> </a:t>
            </a:r>
          </a:p>
        </p:txBody>
      </p:sp>
      <p:pic>
        <p:nvPicPr>
          <p:cNvPr id="137218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4675" y="1700213"/>
            <a:ext cx="3597275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19" name="图片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73313" y="4567238"/>
            <a:ext cx="40767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20" name="图片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2625" y="1433513"/>
            <a:ext cx="4651375" cy="238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2446</TotalTime>
  <Words>2955</Words>
  <Application>Microsoft Office PowerPoint</Application>
  <PresentationFormat>全屏显示(4:3)</PresentationFormat>
  <Paragraphs>563</Paragraphs>
  <Slides>126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演示文稿设计模板</vt:lpstr>
      </vt:variant>
      <vt:variant>
        <vt:i4>1</vt:i4>
      </vt:variant>
      <vt:variant>
        <vt:lpstr>幻灯片标题</vt:lpstr>
      </vt:variant>
      <vt:variant>
        <vt:i4>126</vt:i4>
      </vt:variant>
    </vt:vector>
  </HeadingPairs>
  <TitlesOfParts>
    <vt:vector size="142" baseType="lpstr">
      <vt:lpstr>Arial</vt:lpstr>
      <vt:lpstr>宋体</vt:lpstr>
      <vt:lpstr>等线</vt:lpstr>
      <vt:lpstr>Calibri Light</vt:lpstr>
      <vt:lpstr>等线 Light</vt:lpstr>
      <vt:lpstr>Calibri</vt:lpstr>
      <vt:lpstr>隶书</vt:lpstr>
      <vt:lpstr>Times New Roman</vt:lpstr>
      <vt:lpstr>Wingdings</vt:lpstr>
      <vt:lpstr>方正粗黑宋简体</vt:lpstr>
      <vt:lpstr>Symbol</vt:lpstr>
      <vt:lpstr>仿宋</vt:lpstr>
      <vt:lpstr>+mn-lt</vt:lpstr>
      <vt:lpstr>LMRoman10-Regular-Identity-H</vt:lpstr>
      <vt:lpstr>LMRoman10-Italic-Identity-H</vt:lpstr>
      <vt:lpstr>Office 主题​​</vt:lpstr>
      <vt:lpstr>Transfer learning</vt:lpstr>
      <vt:lpstr>Contents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Notation</vt:lpstr>
      <vt:lpstr>Notation</vt:lpstr>
      <vt:lpstr>Problem</vt:lpstr>
      <vt:lpstr>Pre-training</vt:lpstr>
      <vt:lpstr>Unsupervised?</vt:lpstr>
      <vt:lpstr>Method: Based on MMD[3.1]</vt:lpstr>
      <vt:lpstr>Method: Based on Autoencoders[3.2]</vt:lpstr>
      <vt:lpstr>Method: Adversarial Discriminative Domain Adaptation[3.3]</vt:lpstr>
      <vt:lpstr>Method: Based on GAN[3.4]</vt:lpstr>
      <vt:lpstr>Some general ideas</vt:lpstr>
      <vt:lpstr>Meta Learning</vt:lpstr>
      <vt:lpstr>Problem: Partial Domain Adaptation</vt:lpstr>
      <vt:lpstr>Solution: Importance Weighting[3.5]</vt:lpstr>
      <vt:lpstr>Solution: Importance Weighting[3.5]</vt:lpstr>
      <vt:lpstr>Adversarial Learning</vt:lpstr>
      <vt:lpstr>Problem: Open Set Domain Adaptation</vt:lpstr>
      <vt:lpstr>Solution[3.6]</vt:lpstr>
      <vt:lpstr>Add more blocks</vt:lpstr>
      <vt:lpstr>Problem: Zero-Shot Learning</vt:lpstr>
      <vt:lpstr>Solution: statistical + adversarial[3.7]</vt:lpstr>
      <vt:lpstr>Solution: add more blocks[3.7]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华图智能批改项目 下半期工作计划</dc:title>
  <dc:creator>Windows 用户</dc:creator>
  <cp:lastModifiedBy>User</cp:lastModifiedBy>
  <cp:revision>96</cp:revision>
  <dcterms:created xsi:type="dcterms:W3CDTF">2019-07-04T15:13:00Z</dcterms:created>
  <dcterms:modified xsi:type="dcterms:W3CDTF">2020-03-03T03:32:52Z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